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Lst>
  <p:notesMasterIdLst>
    <p:notesMasterId r:id="rId37"/>
  </p:notesMasterIdLst>
  <p:sldIdLst>
    <p:sldId id="257" r:id="rId6"/>
    <p:sldId id="263" r:id="rId7"/>
    <p:sldId id="259" r:id="rId8"/>
    <p:sldId id="261" r:id="rId9"/>
    <p:sldId id="264" r:id="rId10"/>
    <p:sldId id="265" r:id="rId11"/>
    <p:sldId id="273" r:id="rId12"/>
    <p:sldId id="290" r:id="rId13"/>
    <p:sldId id="266" r:id="rId14"/>
    <p:sldId id="267" r:id="rId15"/>
    <p:sldId id="291" r:id="rId16"/>
    <p:sldId id="293" r:id="rId17"/>
    <p:sldId id="294" r:id="rId18"/>
    <p:sldId id="303" r:id="rId19"/>
    <p:sldId id="295" r:id="rId20"/>
    <p:sldId id="300" r:id="rId21"/>
    <p:sldId id="301" r:id="rId22"/>
    <p:sldId id="302" r:id="rId23"/>
    <p:sldId id="304" r:id="rId24"/>
    <p:sldId id="292" r:id="rId25"/>
    <p:sldId id="298" r:id="rId26"/>
    <p:sldId id="297" r:id="rId27"/>
    <p:sldId id="306" r:id="rId28"/>
    <p:sldId id="305" r:id="rId29"/>
    <p:sldId id="272" r:id="rId30"/>
    <p:sldId id="299" r:id="rId31"/>
    <p:sldId id="289" r:id="rId32"/>
    <p:sldId id="288" r:id="rId33"/>
    <p:sldId id="296" r:id="rId34"/>
    <p:sldId id="284"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Haran" initials="MH" lastIdx="1" clrIdx="0">
    <p:extLst>
      <p:ext uri="{19B8F6BF-5375-455C-9EA6-DF929625EA0E}">
        <p15:presenceInfo xmlns:p15="http://schemas.microsoft.com/office/powerpoint/2012/main" userId="S::Haran.Maureen@itsligo.ie::e8e75cca-49fe-4181-9df4-3ae18cbf9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5E"/>
    <a:srgbClr val="001A79"/>
    <a:srgbClr val="ACF5BD"/>
    <a:srgbClr val="4D0857"/>
    <a:srgbClr val="7BB9CB"/>
    <a:srgbClr val="FF791E"/>
    <a:srgbClr val="DD65F5"/>
    <a:srgbClr val="FFE8D4"/>
    <a:srgbClr val="F8FF8E"/>
    <a:srgbClr val="C8B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77"/>
    <p:restoredTop sz="94692"/>
  </p:normalViewPr>
  <p:slideViewPr>
    <p:cSldViewPr snapToGrid="0" snapToObjects="1">
      <p:cViewPr varScale="1">
        <p:scale>
          <a:sx n="62" d="100"/>
          <a:sy n="62" d="100"/>
        </p:scale>
        <p:origin x="97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E"/>
              <a:t>Common Themes</a:t>
            </a:r>
          </a:p>
        </c:rich>
      </c:tx>
      <c:layout>
        <c:manualLayout>
          <c:xMode val="edge"/>
          <c:yMode val="edge"/>
          <c:x val="0.34384824292796728"/>
          <c:y val="2.3809523809523808E-2"/>
        </c:manualLayout>
      </c:layout>
      <c:overlay val="0"/>
      <c:spPr>
        <a:noFill/>
        <a:ln>
          <a:noFill/>
        </a:ln>
        <a:effectLst/>
      </c:spPr>
      <c:txPr>
        <a:bodyPr rot="0" spcFirstLastPara="1" vertOverflow="ellipsis" vert="horz" wrap="square" anchor="ctr" anchorCtr="1"/>
        <a:lstStyle/>
        <a:p>
          <a:pPr>
            <a:defRPr sz="28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472-4C23-AC9F-9099C44F192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472-4C23-AC9F-9099C44F192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472-4C23-AC9F-9099C44F192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472-4C23-AC9F-9099C44F1924}"/>
              </c:ext>
            </c:extLst>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Authentic Learning </c:v>
                </c:pt>
                <c:pt idx="1">
                  <c:v>Flexible delivery – hybrid </c:v>
                </c:pt>
                <c:pt idx="2">
                  <c:v>Lecture structure -video, slides, explanation </c:v>
                </c:pt>
                <c:pt idx="3">
                  <c:v>Visuals-sketches graphics on board </c:v>
                </c:pt>
              </c:strCache>
            </c:strRef>
          </c:cat>
          <c:val>
            <c:numRef>
              <c:f>Sheet1!$B$2:$B$5</c:f>
              <c:numCache>
                <c:formatCode>General</c:formatCode>
                <c:ptCount val="4"/>
                <c:pt idx="0">
                  <c:v>100</c:v>
                </c:pt>
                <c:pt idx="1">
                  <c:v>75</c:v>
                </c:pt>
                <c:pt idx="2">
                  <c:v>50</c:v>
                </c:pt>
                <c:pt idx="3">
                  <c:v>75</c:v>
                </c:pt>
              </c:numCache>
            </c:numRef>
          </c:val>
          <c:extLst>
            <c:ext xmlns:c16="http://schemas.microsoft.com/office/drawing/2014/chart" uri="{C3380CC4-5D6E-409C-BE32-E72D297353CC}">
              <c16:uniqueId val="{00000008-2472-4C23-AC9F-9099C44F192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747BA-072C-9645-A33C-E3DC5506E3FF}"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ED5DB-F729-2E4D-868E-00D13B19BEE3}" type="slidenum">
              <a:rPr lang="en-US" smtClean="0"/>
              <a:t>‹#›</a:t>
            </a:fld>
            <a:endParaRPr lang="en-US"/>
          </a:p>
        </p:txBody>
      </p:sp>
    </p:spTree>
    <p:extLst>
      <p:ext uri="{BB962C8B-B14F-4D97-AF65-F5344CB8AC3E}">
        <p14:creationId xmlns:p14="http://schemas.microsoft.com/office/powerpoint/2010/main" val="410766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ED5DB-F729-2E4D-868E-00D13B19BEE3}" type="slidenum">
              <a:rPr lang="en-US" smtClean="0"/>
              <a:t>6</a:t>
            </a:fld>
            <a:endParaRPr lang="en-US"/>
          </a:p>
        </p:txBody>
      </p:sp>
    </p:spTree>
    <p:extLst>
      <p:ext uri="{BB962C8B-B14F-4D97-AF65-F5344CB8AC3E}">
        <p14:creationId xmlns:p14="http://schemas.microsoft.com/office/powerpoint/2010/main" val="415760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22</a:t>
            </a:fld>
            <a:endParaRPr lang="en-US"/>
          </a:p>
        </p:txBody>
      </p:sp>
    </p:spTree>
    <p:extLst>
      <p:ext uri="{BB962C8B-B14F-4D97-AF65-F5344CB8AC3E}">
        <p14:creationId xmlns:p14="http://schemas.microsoft.com/office/powerpoint/2010/main" val="362911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23</a:t>
            </a:fld>
            <a:endParaRPr lang="en-US"/>
          </a:p>
        </p:txBody>
      </p:sp>
    </p:spTree>
    <p:extLst>
      <p:ext uri="{BB962C8B-B14F-4D97-AF65-F5344CB8AC3E}">
        <p14:creationId xmlns:p14="http://schemas.microsoft.com/office/powerpoint/2010/main" val="153384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24</a:t>
            </a:fld>
            <a:endParaRPr lang="en-US"/>
          </a:p>
        </p:txBody>
      </p:sp>
    </p:spTree>
    <p:extLst>
      <p:ext uri="{BB962C8B-B14F-4D97-AF65-F5344CB8AC3E}">
        <p14:creationId xmlns:p14="http://schemas.microsoft.com/office/powerpoint/2010/main" val="274730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26</a:t>
            </a:fld>
            <a:endParaRPr lang="en-US"/>
          </a:p>
        </p:txBody>
      </p:sp>
    </p:spTree>
    <p:extLst>
      <p:ext uri="{BB962C8B-B14F-4D97-AF65-F5344CB8AC3E}">
        <p14:creationId xmlns:p14="http://schemas.microsoft.com/office/powerpoint/2010/main" val="383486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12</a:t>
            </a:fld>
            <a:endParaRPr lang="en-US"/>
          </a:p>
        </p:txBody>
      </p:sp>
    </p:spTree>
    <p:extLst>
      <p:ext uri="{BB962C8B-B14F-4D97-AF65-F5344CB8AC3E}">
        <p14:creationId xmlns:p14="http://schemas.microsoft.com/office/powerpoint/2010/main" val="102616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14</a:t>
            </a:fld>
            <a:endParaRPr lang="en-US"/>
          </a:p>
        </p:txBody>
      </p:sp>
    </p:spTree>
    <p:extLst>
      <p:ext uri="{BB962C8B-B14F-4D97-AF65-F5344CB8AC3E}">
        <p14:creationId xmlns:p14="http://schemas.microsoft.com/office/powerpoint/2010/main" val="326458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15</a:t>
            </a:fld>
            <a:endParaRPr lang="en-US"/>
          </a:p>
        </p:txBody>
      </p:sp>
    </p:spTree>
    <p:extLst>
      <p:ext uri="{BB962C8B-B14F-4D97-AF65-F5344CB8AC3E}">
        <p14:creationId xmlns:p14="http://schemas.microsoft.com/office/powerpoint/2010/main" val="254281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16</a:t>
            </a:fld>
            <a:endParaRPr lang="en-US"/>
          </a:p>
        </p:txBody>
      </p:sp>
    </p:spTree>
    <p:extLst>
      <p:ext uri="{BB962C8B-B14F-4D97-AF65-F5344CB8AC3E}">
        <p14:creationId xmlns:p14="http://schemas.microsoft.com/office/powerpoint/2010/main" val="154113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17</a:t>
            </a:fld>
            <a:endParaRPr lang="en-US"/>
          </a:p>
        </p:txBody>
      </p:sp>
    </p:spTree>
    <p:extLst>
      <p:ext uri="{BB962C8B-B14F-4D97-AF65-F5344CB8AC3E}">
        <p14:creationId xmlns:p14="http://schemas.microsoft.com/office/powerpoint/2010/main" val="417842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18</a:t>
            </a:fld>
            <a:endParaRPr lang="en-US"/>
          </a:p>
        </p:txBody>
      </p:sp>
    </p:spTree>
    <p:extLst>
      <p:ext uri="{BB962C8B-B14F-4D97-AF65-F5344CB8AC3E}">
        <p14:creationId xmlns:p14="http://schemas.microsoft.com/office/powerpoint/2010/main" val="1575512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19</a:t>
            </a:fld>
            <a:endParaRPr lang="en-US"/>
          </a:p>
        </p:txBody>
      </p:sp>
    </p:spTree>
    <p:extLst>
      <p:ext uri="{BB962C8B-B14F-4D97-AF65-F5344CB8AC3E}">
        <p14:creationId xmlns:p14="http://schemas.microsoft.com/office/powerpoint/2010/main" val="108303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1ED5DB-F729-2E4D-868E-00D13B19BEE3}" type="slidenum">
              <a:rPr lang="en-US" smtClean="0"/>
              <a:t>20</a:t>
            </a:fld>
            <a:endParaRPr lang="en-US"/>
          </a:p>
        </p:txBody>
      </p:sp>
    </p:spTree>
    <p:extLst>
      <p:ext uri="{BB962C8B-B14F-4D97-AF65-F5344CB8AC3E}">
        <p14:creationId xmlns:p14="http://schemas.microsoft.com/office/powerpoint/2010/main" val="750973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emplate 1">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descr="A picture containing icon&#10;&#10;Description automatically generated">
            <a:extLst>
              <a:ext uri="{FF2B5EF4-FFF2-40B4-BE49-F238E27FC236}">
                <a16:creationId xmlns:a16="http://schemas.microsoft.com/office/drawing/2014/main" id="{92447711-DD5C-804E-8DEA-D5F984998798}"/>
              </a:ext>
            </a:extLst>
          </p:cNvPr>
          <p:cNvPicPr>
            <a:picLocks noChangeAspect="1"/>
          </p:cNvPicPr>
          <p:nvPr userDrawn="1"/>
        </p:nvPicPr>
        <p:blipFill>
          <a:blip r:embed="rId2"/>
          <a:stretch>
            <a:fillRect/>
          </a:stretch>
        </p:blipFill>
        <p:spPr>
          <a:xfrm>
            <a:off x="-59586" y="-49313"/>
            <a:ext cx="6379074" cy="6991465"/>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A picture containing graphical user interface&#10;&#10;Description automatically generated">
            <a:extLst>
              <a:ext uri="{FF2B5EF4-FFF2-40B4-BE49-F238E27FC236}">
                <a16:creationId xmlns:a16="http://schemas.microsoft.com/office/drawing/2014/main" id="{EECE1061-F67C-5B42-833D-61FB1A261887}"/>
              </a:ext>
            </a:extLst>
          </p:cNvPr>
          <p:cNvPicPr>
            <a:picLocks noChangeAspect="1"/>
          </p:cNvPicPr>
          <p:nvPr userDrawn="1"/>
        </p:nvPicPr>
        <p:blipFill>
          <a:blip r:embed="rId3"/>
          <a:stretch>
            <a:fillRect/>
          </a:stretch>
        </p:blipFill>
        <p:spPr>
          <a:xfrm>
            <a:off x="9911817" y="411313"/>
            <a:ext cx="1338160" cy="1531164"/>
          </a:xfrm>
          <a:prstGeom prst="rect">
            <a:avLst/>
          </a:prstGeom>
        </p:spPr>
      </p:pic>
    </p:spTree>
    <p:extLst>
      <p:ext uri="{BB962C8B-B14F-4D97-AF65-F5344CB8AC3E}">
        <p14:creationId xmlns:p14="http://schemas.microsoft.com/office/powerpoint/2010/main" val="27028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Template 1">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7545544" cy="5482377"/>
          </a:xfrm>
        </p:spPr>
        <p:txBody>
          <a:bodyPr wrap="square" lIns="0" tIns="0" rIns="0" bIns="0" anchor="t" anchorCtr="0">
            <a:normAutofit/>
          </a:bodyPr>
          <a:lstStyle>
            <a:lvl1pPr>
              <a:lnSpc>
                <a:spcPct val="100000"/>
              </a:lnSpc>
              <a:spcBef>
                <a:spcPts val="0"/>
              </a:spcBef>
              <a:spcAft>
                <a:spcPts val="0"/>
              </a:spcAft>
              <a:defRPr sz="3800" u="none" spc="-150">
                <a:solidFill>
                  <a:schemeClr val="bg1"/>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a:t>
            </a:r>
            <a:r>
              <a:rPr lang="en-GB" dirty="0"/>
              <a:t> </a:t>
            </a:r>
            <a:r>
              <a:rPr lang="en-GB" dirty="0" err="1"/>
              <a:t>rud</a:t>
            </a:r>
            <a:r>
              <a:rPr lang="en-GB" dirty="0"/>
              <a:t> </a:t>
            </a:r>
            <a:r>
              <a:rPr lang="en-GB" dirty="0" err="1"/>
              <a:t>ndsknfgio</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Tree>
    <p:extLst>
      <p:ext uri="{BB962C8B-B14F-4D97-AF65-F5344CB8AC3E}">
        <p14:creationId xmlns:p14="http://schemas.microsoft.com/office/powerpoint/2010/main" val="3100074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Template 2">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7545544" cy="5482377"/>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a:t>
            </a:r>
            <a:r>
              <a:rPr lang="en-GB" dirty="0"/>
              <a:t> </a:t>
            </a:r>
            <a:r>
              <a:rPr lang="en-GB" dirty="0" err="1"/>
              <a:t>rud</a:t>
            </a:r>
            <a:r>
              <a:rPr lang="en-GB" dirty="0"/>
              <a:t> </a:t>
            </a:r>
            <a:r>
              <a:rPr lang="en-GB" dirty="0" err="1"/>
              <a:t>ndsknfgio</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Tree>
    <p:extLst>
      <p:ext uri="{BB962C8B-B14F-4D97-AF65-F5344CB8AC3E}">
        <p14:creationId xmlns:p14="http://schemas.microsoft.com/office/powerpoint/2010/main" val="1402967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Template 3">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7545544" cy="3773079"/>
          </a:xfrm>
        </p:spPr>
        <p:txBody>
          <a:bodyPr wrap="square" lIns="0" tIns="0" rIns="0" bIns="0" anchor="t" anchorCtr="0">
            <a:normAutofit/>
          </a:bodyPr>
          <a:lstStyle>
            <a:lvl1pPr>
              <a:lnSpc>
                <a:spcPct val="100000"/>
              </a:lnSpc>
              <a:spcBef>
                <a:spcPts val="0"/>
              </a:spcBef>
              <a:spcAft>
                <a:spcPts val="0"/>
              </a:spcAft>
              <a:defRPr sz="3800" u="none" spc="-150">
                <a:solidFill>
                  <a:srgbClr val="005B5E"/>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a:t>
            </a:r>
            <a:r>
              <a:rPr lang="en-GB" dirty="0"/>
              <a:t> </a:t>
            </a:r>
            <a:r>
              <a:rPr lang="en-GB" dirty="0" err="1"/>
              <a:t>rud</a:t>
            </a:r>
            <a:r>
              <a:rPr lang="en-GB" dirty="0"/>
              <a:t> </a:t>
            </a:r>
            <a:r>
              <a:rPr lang="en-GB" dirty="0" err="1"/>
              <a:t>ndsknfgio</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Tree>
    <p:extLst>
      <p:ext uri="{BB962C8B-B14F-4D97-AF65-F5344CB8AC3E}">
        <p14:creationId xmlns:p14="http://schemas.microsoft.com/office/powerpoint/2010/main" val="17304488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age Template 4">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6"/>
            <a:ext cx="6191048" cy="3144023"/>
          </a:xfrm>
        </p:spPr>
        <p:txBody>
          <a:bodyPr wrap="square" lIns="0" tIns="0" rIns="0" bIns="0" anchor="t" anchorCtr="0">
            <a:normAutofit/>
          </a:bodyPr>
          <a:lstStyle>
            <a:lvl1pPr>
              <a:lnSpc>
                <a:spcPct val="100000"/>
              </a:lnSpc>
              <a:spcBef>
                <a:spcPts val="0"/>
              </a:spcBef>
              <a:spcAft>
                <a:spcPts val="0"/>
              </a:spcAft>
              <a:defRPr sz="3800" u="none" spc="-150">
                <a:solidFill>
                  <a:srgbClr val="005B5E"/>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2317411" y="4197168"/>
            <a:ext cx="7545543" cy="2326849"/>
          </a:xfrm>
        </p:spPr>
        <p:txBody>
          <a:bodyPr lIns="0" tIns="0" rIns="0" bIns="0">
            <a:noAutofit/>
          </a:bodyPr>
          <a:lstStyle>
            <a:lvl1pPr marL="0" indent="0">
              <a:spcBef>
                <a:spcPts val="0"/>
              </a:spcBef>
              <a:buNone/>
              <a:defRPr sz="18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p>
        </p:txBody>
      </p:sp>
    </p:spTree>
    <p:extLst>
      <p:ext uri="{BB962C8B-B14F-4D97-AF65-F5344CB8AC3E}">
        <p14:creationId xmlns:p14="http://schemas.microsoft.com/office/powerpoint/2010/main" val="129757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Template 5">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2" y="513577"/>
            <a:ext cx="6152137" cy="2787342"/>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1391304" cy="152463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2317411" y="4197168"/>
            <a:ext cx="7545543" cy="2326849"/>
          </a:xfrm>
        </p:spPr>
        <p:txBody>
          <a:bodyPr lIns="0" tIns="0" rIns="0" bIns="0">
            <a:noAutofit/>
          </a:bodyPr>
          <a:lstStyle>
            <a:lvl1pPr marL="0" indent="0">
              <a:spcBef>
                <a:spcPts val="0"/>
              </a:spcBef>
              <a:buNone/>
              <a:defRPr sz="18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p>
        </p:txBody>
      </p:sp>
    </p:spTree>
    <p:extLst>
      <p:ext uri="{BB962C8B-B14F-4D97-AF65-F5344CB8AC3E}">
        <p14:creationId xmlns:p14="http://schemas.microsoft.com/office/powerpoint/2010/main" val="671664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Picture 4" descr="A group of men sitting at a table with laptops&#10;&#10;Description automatically generated with low confidence">
            <a:extLst>
              <a:ext uri="{FF2B5EF4-FFF2-40B4-BE49-F238E27FC236}">
                <a16:creationId xmlns:a16="http://schemas.microsoft.com/office/drawing/2014/main" id="{6B177651-1CD7-D148-A242-E6BD6445B46F}"/>
              </a:ext>
            </a:extLst>
          </p:cNvPr>
          <p:cNvPicPr>
            <a:picLocks noChangeAspect="1"/>
          </p:cNvPicPr>
          <p:nvPr userDrawn="1"/>
        </p:nvPicPr>
        <p:blipFill>
          <a:blip r:embed="rId2"/>
          <a:stretch>
            <a:fillRect/>
          </a:stretch>
        </p:blipFill>
        <p:spPr>
          <a:xfrm>
            <a:off x="-10283" y="0"/>
            <a:ext cx="11847490" cy="6909456"/>
          </a:xfrm>
          <a:prstGeom prst="rect">
            <a:avLst/>
          </a:prstGeom>
        </p:spPr>
      </p:pic>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513576"/>
            <a:ext cx="6494627" cy="3144023"/>
          </a:xfrm>
        </p:spPr>
        <p:txBody>
          <a:bodyPr wrap="square" lIns="0" tIns="0" rIns="0" bIns="0" anchor="t" anchorCtr="0">
            <a:normAutofit/>
          </a:bodyPr>
          <a:lstStyle>
            <a:lvl1pPr>
              <a:lnSpc>
                <a:spcPct val="100000"/>
              </a:lnSpc>
              <a:spcBef>
                <a:spcPts val="0"/>
              </a:spcBef>
              <a:spcAft>
                <a:spcPts val="0"/>
              </a:spcAft>
              <a:defRPr sz="7200" u="none" spc="-150">
                <a:solidFill>
                  <a:srgbClr val="FF791E"/>
                </a:solidFill>
                <a:latin typeface="Arial" panose="020B0604020202020204" pitchFamily="34" charset="0"/>
                <a:cs typeface="Arial" panose="020B0604020202020204" pitchFamily="34" charset="0"/>
              </a:defRPr>
            </a:lvl1pPr>
          </a:lstStyle>
          <a:p>
            <a:r>
              <a:rPr lang="en-GB" dirty="0"/>
              <a:t>Divider Slide Title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BB9CB"/>
              </a:highlight>
            </a:endParaRP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3"/>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8825028" y="1949692"/>
            <a:ext cx="2406432" cy="1707907"/>
          </a:xfrm>
        </p:spPr>
        <p:txBody>
          <a:bodyPr lIns="0" tIns="0" rIns="0" bIns="0">
            <a:noAutofit/>
          </a:bodyPr>
          <a:lstStyle>
            <a:lvl1pPr marL="0" indent="0">
              <a:spcBef>
                <a:spcPts val="0"/>
              </a:spcBef>
              <a:buNone/>
              <a:defRPr sz="16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Tree>
    <p:extLst>
      <p:ext uri="{BB962C8B-B14F-4D97-AF65-F5344CB8AC3E}">
        <p14:creationId xmlns:p14="http://schemas.microsoft.com/office/powerpoint/2010/main" val="2942703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Page 1">
    <p:spTree>
      <p:nvGrpSpPr>
        <p:cNvPr id="1" name=""/>
        <p:cNvGrpSpPr/>
        <p:nvPr/>
      </p:nvGrpSpPr>
      <p:grpSpPr>
        <a:xfrm>
          <a:off x="0" y="0"/>
          <a:ext cx="0" cy="0"/>
          <a:chOff x="0" y="0"/>
          <a:chExt cx="0" cy="0"/>
        </a:xfrm>
      </p:grpSpPr>
      <p:pic>
        <p:nvPicPr>
          <p:cNvPr id="5" name="Picture 4" descr="A group of men sitting at a table with laptops&#10;&#10;Description automatically generated with low confidence">
            <a:extLst>
              <a:ext uri="{FF2B5EF4-FFF2-40B4-BE49-F238E27FC236}">
                <a16:creationId xmlns:a16="http://schemas.microsoft.com/office/drawing/2014/main" id="{6B177651-1CD7-D148-A242-E6BD6445B46F}"/>
              </a:ext>
            </a:extLst>
          </p:cNvPr>
          <p:cNvPicPr>
            <a:picLocks noChangeAspect="1"/>
          </p:cNvPicPr>
          <p:nvPr userDrawn="1"/>
        </p:nvPicPr>
        <p:blipFill>
          <a:blip r:embed="rId2"/>
          <a:stretch>
            <a:fillRect/>
          </a:stretch>
        </p:blipFill>
        <p:spPr>
          <a:xfrm>
            <a:off x="-10283" y="0"/>
            <a:ext cx="11847490" cy="6909456"/>
          </a:xfrm>
          <a:prstGeom prst="rect">
            <a:avLst/>
          </a:prstGeom>
        </p:spPr>
      </p:pic>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513576"/>
            <a:ext cx="6494627" cy="3144023"/>
          </a:xfrm>
        </p:spPr>
        <p:txBody>
          <a:bodyPr wrap="square" lIns="0" tIns="0" rIns="0" bIns="0" anchor="t" anchorCtr="0">
            <a:normAutofit/>
          </a:bodyPr>
          <a:lstStyle>
            <a:lvl1pPr>
              <a:lnSpc>
                <a:spcPct val="100000"/>
              </a:lnSpc>
              <a:spcBef>
                <a:spcPts val="0"/>
              </a:spcBef>
              <a:spcAft>
                <a:spcPts val="0"/>
              </a:spcAft>
              <a:defRPr sz="7200" u="none" spc="-150">
                <a:solidFill>
                  <a:srgbClr val="7BB9CB"/>
                </a:solidFill>
                <a:latin typeface="Arial" panose="020B0604020202020204" pitchFamily="34" charset="0"/>
                <a:cs typeface="Arial" panose="020B0604020202020204" pitchFamily="34" charset="0"/>
              </a:defRPr>
            </a:lvl1pPr>
          </a:lstStyle>
          <a:p>
            <a:r>
              <a:rPr lang="en-GB" dirty="0"/>
              <a:t>Divider Slide Title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BB9CB"/>
              </a:highlight>
            </a:endParaRP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3"/>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8825028" y="1949692"/>
            <a:ext cx="2406432" cy="1707907"/>
          </a:xfrm>
        </p:spPr>
        <p:txBody>
          <a:bodyPr lIns="0" tIns="0" rIns="0" bIns="0">
            <a:noAutofit/>
          </a:bodyPr>
          <a:lstStyle>
            <a:lvl1pPr marL="0" indent="0">
              <a:spcBef>
                <a:spcPts val="0"/>
              </a:spcBef>
              <a:buNone/>
              <a:defRPr sz="16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Tree>
    <p:extLst>
      <p:ext uri="{BB962C8B-B14F-4D97-AF65-F5344CB8AC3E}">
        <p14:creationId xmlns:p14="http://schemas.microsoft.com/office/powerpoint/2010/main" val="15791535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vider Page 1">
    <p:spTree>
      <p:nvGrpSpPr>
        <p:cNvPr id="1" name=""/>
        <p:cNvGrpSpPr/>
        <p:nvPr/>
      </p:nvGrpSpPr>
      <p:grpSpPr>
        <a:xfrm>
          <a:off x="0" y="0"/>
          <a:ext cx="0" cy="0"/>
          <a:chOff x="0" y="0"/>
          <a:chExt cx="0" cy="0"/>
        </a:xfrm>
      </p:grpSpPr>
      <p:pic>
        <p:nvPicPr>
          <p:cNvPr id="5" name="Picture 4" descr="A group of men sitting at a table with laptops&#10;&#10;Description automatically generated with low confidence">
            <a:extLst>
              <a:ext uri="{FF2B5EF4-FFF2-40B4-BE49-F238E27FC236}">
                <a16:creationId xmlns:a16="http://schemas.microsoft.com/office/drawing/2014/main" id="{6B177651-1CD7-D148-A242-E6BD6445B46F}"/>
              </a:ext>
            </a:extLst>
          </p:cNvPr>
          <p:cNvPicPr>
            <a:picLocks noChangeAspect="1"/>
          </p:cNvPicPr>
          <p:nvPr userDrawn="1"/>
        </p:nvPicPr>
        <p:blipFill>
          <a:blip r:embed="rId2"/>
          <a:stretch>
            <a:fillRect/>
          </a:stretch>
        </p:blipFill>
        <p:spPr>
          <a:xfrm>
            <a:off x="-10283" y="0"/>
            <a:ext cx="11847490" cy="6909456"/>
          </a:xfrm>
          <a:prstGeom prst="rect">
            <a:avLst/>
          </a:prstGeom>
        </p:spPr>
      </p:pic>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513576"/>
            <a:ext cx="6494627" cy="3144023"/>
          </a:xfrm>
        </p:spPr>
        <p:txBody>
          <a:bodyPr wrap="square" lIns="0" tIns="0" rIns="0" bIns="0" anchor="t" anchorCtr="0">
            <a:normAutofit/>
          </a:bodyPr>
          <a:lstStyle>
            <a:lvl1pPr>
              <a:lnSpc>
                <a:spcPct val="100000"/>
              </a:lnSpc>
              <a:spcBef>
                <a:spcPts val="0"/>
              </a:spcBef>
              <a:spcAft>
                <a:spcPts val="0"/>
              </a:spcAft>
              <a:defRPr sz="7200" u="none" spc="-150">
                <a:solidFill>
                  <a:srgbClr val="005B5E"/>
                </a:solidFill>
                <a:latin typeface="Arial" panose="020B0604020202020204" pitchFamily="34" charset="0"/>
                <a:cs typeface="Arial" panose="020B0604020202020204" pitchFamily="34" charset="0"/>
              </a:defRPr>
            </a:lvl1pPr>
          </a:lstStyle>
          <a:p>
            <a:r>
              <a:rPr lang="en-GB" dirty="0"/>
              <a:t>Divider Slide Title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BB9CB"/>
              </a:highlight>
            </a:endParaRP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3"/>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AC406759-2FC2-934C-B404-460504F6F91F}"/>
              </a:ext>
            </a:extLst>
          </p:cNvPr>
          <p:cNvSpPr>
            <a:spLocks noGrp="1"/>
          </p:cNvSpPr>
          <p:nvPr>
            <p:ph type="body" idx="19" hasCustomPrompt="1"/>
          </p:nvPr>
        </p:nvSpPr>
        <p:spPr>
          <a:xfrm>
            <a:off x="8825028" y="1949692"/>
            <a:ext cx="2406432" cy="1707907"/>
          </a:xfrm>
        </p:spPr>
        <p:txBody>
          <a:bodyPr lIns="0" tIns="0" rIns="0" bIns="0">
            <a:noAutofit/>
          </a:bodyPr>
          <a:lstStyle>
            <a:lvl1pPr marL="0" indent="0">
              <a:spcBef>
                <a:spcPts val="0"/>
              </a:spcBef>
              <a:buNone/>
              <a:defRPr sz="16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Tree>
    <p:extLst>
      <p:ext uri="{BB962C8B-B14F-4D97-AF65-F5344CB8AC3E}">
        <p14:creationId xmlns:p14="http://schemas.microsoft.com/office/powerpoint/2010/main" val="385859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mage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75957B-71E7-C041-9F40-8582554AC1F1}"/>
              </a:ext>
            </a:extLst>
          </p:cNvPr>
          <p:cNvSpPr/>
          <p:nvPr userDrawn="1"/>
        </p:nvSpPr>
        <p:spPr>
          <a:xfrm>
            <a:off x="1" y="0"/>
            <a:ext cx="6096000"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84521" y="1568277"/>
            <a:ext cx="4274288" cy="2787342"/>
          </a:xfrm>
        </p:spPr>
        <p:txBody>
          <a:bodyPr wrap="square" lIns="0" tIns="0" rIns="0" bIns="0" anchor="t" anchorCtr="0">
            <a:normAutofit/>
          </a:bodyPr>
          <a:lstStyle>
            <a:lvl1pPr>
              <a:lnSpc>
                <a:spcPct val="100000"/>
              </a:lnSpc>
              <a:spcBef>
                <a:spcPts val="0"/>
              </a:spcBef>
              <a:spcAft>
                <a:spcPts val="0"/>
              </a:spcAft>
              <a:defRPr sz="2800" u="none" spc="-150">
                <a:solidFill>
                  <a:schemeClr val="bg1"/>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26755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pic>
        <p:nvPicPr>
          <p:cNvPr id="5" name="Picture 4" descr="A group of people in a meeting&#10;&#10;Description automatically generated with low confidence">
            <a:extLst>
              <a:ext uri="{FF2B5EF4-FFF2-40B4-BE49-F238E27FC236}">
                <a16:creationId xmlns:a16="http://schemas.microsoft.com/office/drawing/2014/main" id="{25D30016-CC25-C046-885D-DA9580FDDC24}"/>
              </a:ext>
            </a:extLst>
          </p:cNvPr>
          <p:cNvPicPr>
            <a:picLocks noChangeAspect="1"/>
          </p:cNvPicPr>
          <p:nvPr userDrawn="1"/>
        </p:nvPicPr>
        <p:blipFill>
          <a:blip r:embed="rId3"/>
          <a:stretch>
            <a:fillRect/>
          </a:stretch>
        </p:blipFill>
        <p:spPr>
          <a:xfrm>
            <a:off x="6096025" y="0"/>
            <a:ext cx="5652951" cy="6858000"/>
          </a:xfrm>
          <a:prstGeom prst="rect">
            <a:avLst/>
          </a:prstGeom>
        </p:spPr>
      </p:pic>
    </p:spTree>
    <p:extLst>
      <p:ext uri="{BB962C8B-B14F-4D97-AF65-F5344CB8AC3E}">
        <p14:creationId xmlns:p14="http://schemas.microsoft.com/office/powerpoint/2010/main" val="1486924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Image Pag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75957B-71E7-C041-9F40-8582554AC1F1}"/>
              </a:ext>
            </a:extLst>
          </p:cNvPr>
          <p:cNvSpPr/>
          <p:nvPr userDrawn="1"/>
        </p:nvSpPr>
        <p:spPr>
          <a:xfrm>
            <a:off x="1" y="0"/>
            <a:ext cx="6096000"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84521" y="1568277"/>
            <a:ext cx="4274288" cy="2787342"/>
          </a:xfrm>
        </p:spPr>
        <p:txBody>
          <a:bodyPr wrap="square" lIns="0" tIns="0" rIns="0" bIns="0" anchor="t" anchorCtr="0">
            <a:normAutofit/>
          </a:bodyPr>
          <a:lstStyle>
            <a:lvl1pPr>
              <a:lnSpc>
                <a:spcPct val="100000"/>
              </a:lnSpc>
              <a:spcBef>
                <a:spcPts val="0"/>
              </a:spcBef>
              <a:spcAft>
                <a:spcPts val="0"/>
              </a:spcAft>
              <a:defRPr sz="2800" u="none" spc="-150">
                <a:solidFill>
                  <a:schemeClr val="bg1"/>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26755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pic>
        <p:nvPicPr>
          <p:cNvPr id="5" name="Picture 4" descr="A group of people in a meeting&#10;&#10;Description automatically generated with low confidence">
            <a:extLst>
              <a:ext uri="{FF2B5EF4-FFF2-40B4-BE49-F238E27FC236}">
                <a16:creationId xmlns:a16="http://schemas.microsoft.com/office/drawing/2014/main" id="{25D30016-CC25-C046-885D-DA9580FDDC24}"/>
              </a:ext>
            </a:extLst>
          </p:cNvPr>
          <p:cNvPicPr>
            <a:picLocks noChangeAspect="1"/>
          </p:cNvPicPr>
          <p:nvPr userDrawn="1"/>
        </p:nvPicPr>
        <p:blipFill>
          <a:blip r:embed="rId3"/>
          <a:stretch>
            <a:fillRect/>
          </a:stretch>
        </p:blipFill>
        <p:spPr>
          <a:xfrm>
            <a:off x="6096025" y="0"/>
            <a:ext cx="5652951" cy="6858000"/>
          </a:xfrm>
          <a:prstGeom prst="rect">
            <a:avLst/>
          </a:prstGeom>
        </p:spPr>
      </p:pic>
    </p:spTree>
    <p:extLst>
      <p:ext uri="{BB962C8B-B14F-4D97-AF65-F5344CB8AC3E}">
        <p14:creationId xmlns:p14="http://schemas.microsoft.com/office/powerpoint/2010/main" val="1740839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emplate 2">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descr="A picture containing icon&#10;&#10;Description automatically generated">
            <a:extLst>
              <a:ext uri="{FF2B5EF4-FFF2-40B4-BE49-F238E27FC236}">
                <a16:creationId xmlns:a16="http://schemas.microsoft.com/office/drawing/2014/main" id="{92447711-DD5C-804E-8DEA-D5F984998798}"/>
              </a:ext>
            </a:extLst>
          </p:cNvPr>
          <p:cNvPicPr>
            <a:picLocks noChangeAspect="1"/>
          </p:cNvPicPr>
          <p:nvPr userDrawn="1"/>
        </p:nvPicPr>
        <p:blipFill>
          <a:blip r:embed="rId2"/>
          <a:stretch>
            <a:fillRect/>
          </a:stretch>
        </p:blipFill>
        <p:spPr>
          <a:xfrm>
            <a:off x="-59586" y="-49313"/>
            <a:ext cx="6379074" cy="6991465"/>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A picture containing graphical user interface&#10;&#10;Description automatically generated">
            <a:extLst>
              <a:ext uri="{FF2B5EF4-FFF2-40B4-BE49-F238E27FC236}">
                <a16:creationId xmlns:a16="http://schemas.microsoft.com/office/drawing/2014/main" id="{EECE1061-F67C-5B42-833D-61FB1A261887}"/>
              </a:ext>
            </a:extLst>
          </p:cNvPr>
          <p:cNvPicPr>
            <a:picLocks noChangeAspect="1"/>
          </p:cNvPicPr>
          <p:nvPr userDrawn="1"/>
        </p:nvPicPr>
        <p:blipFill>
          <a:blip r:embed="rId3"/>
          <a:stretch>
            <a:fillRect/>
          </a:stretch>
        </p:blipFill>
        <p:spPr>
          <a:xfrm>
            <a:off x="9911817" y="411313"/>
            <a:ext cx="1338160" cy="1531164"/>
          </a:xfrm>
          <a:prstGeom prst="rect">
            <a:avLst/>
          </a:prstGeom>
        </p:spPr>
      </p:pic>
    </p:spTree>
    <p:extLst>
      <p:ext uri="{BB962C8B-B14F-4D97-AF65-F5344CB8AC3E}">
        <p14:creationId xmlns:p14="http://schemas.microsoft.com/office/powerpoint/2010/main" val="259663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age Template 6">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1679944"/>
            <a:ext cx="5027334" cy="4316009"/>
          </a:xfrm>
        </p:spPr>
        <p:txBody>
          <a:bodyPr wrap="square" lIns="0" tIns="0" rIns="0" bIns="0" anchor="t" anchorCtr="0">
            <a:normAutofit/>
          </a:bodyPr>
          <a:lstStyle>
            <a:lvl1pPr>
              <a:lnSpc>
                <a:spcPct val="100000"/>
              </a:lnSpc>
              <a:spcBef>
                <a:spcPts val="0"/>
              </a:spcBef>
              <a:spcAft>
                <a:spcPts val="0"/>
              </a:spcAft>
              <a:defRPr sz="3200" u="none" spc="-150">
                <a:solidFill>
                  <a:srgbClr val="FF791E"/>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658DA818-EDD7-1E4C-A3B8-CC2A4B788F3B}"/>
              </a:ext>
            </a:extLst>
          </p:cNvPr>
          <p:cNvSpPr>
            <a:spLocks noGrp="1"/>
          </p:cNvSpPr>
          <p:nvPr>
            <p:ph type="body" idx="19" hasCustomPrompt="1"/>
          </p:nvPr>
        </p:nvSpPr>
        <p:spPr>
          <a:xfrm>
            <a:off x="7102548" y="1679944"/>
            <a:ext cx="4082903" cy="1158949"/>
          </a:xfrm>
        </p:spPr>
        <p:txBody>
          <a:bodyPr lIns="0" tIns="0" rIns="0" bIns="0" numCol="2" spcCol="14400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endParaRPr lang="en-GB" dirty="0"/>
          </a:p>
          <a:p>
            <a:pPr lvl="0"/>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p>
        </p:txBody>
      </p:sp>
    </p:spTree>
    <p:extLst>
      <p:ext uri="{BB962C8B-B14F-4D97-AF65-F5344CB8AC3E}">
        <p14:creationId xmlns:p14="http://schemas.microsoft.com/office/powerpoint/2010/main" val="2624142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age Template 7">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565392" y="1679944"/>
            <a:ext cx="5027334" cy="4316009"/>
          </a:xfrm>
        </p:spPr>
        <p:txBody>
          <a:bodyPr wrap="square" lIns="0" tIns="0" rIns="0" bIns="0" anchor="t" anchorCtr="0">
            <a:normAutofit/>
          </a:bodyPr>
          <a:lstStyle>
            <a:lvl1pPr>
              <a:lnSpc>
                <a:spcPct val="100000"/>
              </a:lnSpc>
              <a:spcBef>
                <a:spcPts val="0"/>
              </a:spcBef>
              <a:spcAft>
                <a:spcPts val="0"/>
              </a:spcAft>
              <a:defRPr sz="3200" u="none" spc="-150">
                <a:solidFill>
                  <a:srgbClr val="7BB9CB"/>
                </a:solidFill>
                <a:latin typeface="Arial" panose="020B0604020202020204" pitchFamily="34" charset="0"/>
                <a:cs typeface="Arial" panose="020B0604020202020204" pitchFamily="34" charset="0"/>
              </a:defRPr>
            </a:lvl1pPr>
          </a:lstStyle>
          <a:p>
            <a:r>
              <a:rPr lang="en-GB" dirty="0"/>
              <a:t>Our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7"/>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7BB9CB"/>
                </a:solidFill>
                <a:latin typeface="Arial" panose="020B0604020202020204" pitchFamily="34" charset="0"/>
                <a:cs typeface="Arial" panose="020B0604020202020204" pitchFamily="34" charset="0"/>
              </a:rPr>
              <a:t>Atlantic Technological University</a:t>
            </a:r>
          </a:p>
        </p:txBody>
      </p:sp>
      <p:sp>
        <p:nvSpPr>
          <p:cNvPr id="29" name="Text Placeholder 2">
            <a:extLst>
              <a:ext uri="{FF2B5EF4-FFF2-40B4-BE49-F238E27FC236}">
                <a16:creationId xmlns:a16="http://schemas.microsoft.com/office/drawing/2014/main" id="{658DA818-EDD7-1E4C-A3B8-CC2A4B788F3B}"/>
              </a:ext>
            </a:extLst>
          </p:cNvPr>
          <p:cNvSpPr>
            <a:spLocks noGrp="1"/>
          </p:cNvSpPr>
          <p:nvPr>
            <p:ph type="body" idx="19" hasCustomPrompt="1"/>
          </p:nvPr>
        </p:nvSpPr>
        <p:spPr>
          <a:xfrm>
            <a:off x="7102548" y="1679944"/>
            <a:ext cx="4082903" cy="1158949"/>
          </a:xfrm>
        </p:spPr>
        <p:txBody>
          <a:bodyPr lIns="0" tIns="0" rIns="0" bIns="0" numCol="2" spcCol="14400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endParaRPr lang="en-GB" dirty="0"/>
          </a:p>
          <a:p>
            <a:pPr lvl="0"/>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p>
        </p:txBody>
      </p:sp>
    </p:spTree>
    <p:extLst>
      <p:ext uri="{BB962C8B-B14F-4D97-AF65-F5344CB8AC3E}">
        <p14:creationId xmlns:p14="http://schemas.microsoft.com/office/powerpoint/2010/main" val="2755563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age Template 8">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9E234C5-41AD-BC4C-805D-BFF4F9B464F7}"/>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chemeClr val="bg1"/>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pic>
        <p:nvPicPr>
          <p:cNvPr id="5" name="Picture 4">
            <a:extLst>
              <a:ext uri="{FF2B5EF4-FFF2-40B4-BE49-F238E27FC236}">
                <a16:creationId xmlns:a16="http://schemas.microsoft.com/office/drawing/2014/main" id="{A1370908-C5E9-ED4E-B6C0-66FBB3AED12A}"/>
              </a:ext>
            </a:extLst>
          </p:cNvPr>
          <p:cNvPicPr>
            <a:picLocks noChangeAspect="1"/>
          </p:cNvPicPr>
          <p:nvPr userDrawn="1"/>
        </p:nvPicPr>
        <p:blipFill>
          <a:blip r:embed="rId3"/>
          <a:srcRect/>
          <a:stretch/>
        </p:blipFill>
        <p:spPr>
          <a:xfrm>
            <a:off x="1006548" y="2668668"/>
            <a:ext cx="1173125" cy="1007715"/>
          </a:xfrm>
          <a:prstGeom prst="rect">
            <a:avLst/>
          </a:prstGeom>
        </p:spPr>
      </p:pic>
      <p:pic>
        <p:nvPicPr>
          <p:cNvPr id="8" name="Picture 7" descr="Icon&#10;&#10;Description automatically generated">
            <a:extLst>
              <a:ext uri="{FF2B5EF4-FFF2-40B4-BE49-F238E27FC236}">
                <a16:creationId xmlns:a16="http://schemas.microsoft.com/office/drawing/2014/main" id="{0493994D-2AC6-E644-A2BF-D43361842C79}"/>
              </a:ext>
            </a:extLst>
          </p:cNvPr>
          <p:cNvPicPr>
            <a:picLocks noChangeAspect="1"/>
          </p:cNvPicPr>
          <p:nvPr userDrawn="1"/>
        </p:nvPicPr>
        <p:blipFill>
          <a:blip r:embed="rId4"/>
          <a:stretch>
            <a:fillRect/>
          </a:stretch>
        </p:blipFill>
        <p:spPr>
          <a:xfrm>
            <a:off x="3662938" y="2668668"/>
            <a:ext cx="1234516" cy="914503"/>
          </a:xfrm>
          <a:prstGeom prst="rect">
            <a:avLst/>
          </a:prstGeom>
        </p:spPr>
      </p:pic>
      <p:pic>
        <p:nvPicPr>
          <p:cNvPr id="11" name="Picture 10" descr="Icon&#10;&#10;Description automatically generated">
            <a:extLst>
              <a:ext uri="{FF2B5EF4-FFF2-40B4-BE49-F238E27FC236}">
                <a16:creationId xmlns:a16="http://schemas.microsoft.com/office/drawing/2014/main" id="{FAFAF947-D119-2944-A052-C84617CAB707}"/>
              </a:ext>
            </a:extLst>
          </p:cNvPr>
          <p:cNvPicPr>
            <a:picLocks noChangeAspect="1"/>
          </p:cNvPicPr>
          <p:nvPr userDrawn="1"/>
        </p:nvPicPr>
        <p:blipFill>
          <a:blip r:embed="rId5"/>
          <a:stretch>
            <a:fillRect/>
          </a:stretch>
        </p:blipFill>
        <p:spPr>
          <a:xfrm>
            <a:off x="6404801" y="2668668"/>
            <a:ext cx="836565" cy="840075"/>
          </a:xfrm>
          <a:prstGeom prst="rect">
            <a:avLst/>
          </a:prstGeom>
        </p:spPr>
      </p:pic>
      <p:pic>
        <p:nvPicPr>
          <p:cNvPr id="13" name="Picture 12" descr="Icon&#10;&#10;Description automatically generated">
            <a:extLst>
              <a:ext uri="{FF2B5EF4-FFF2-40B4-BE49-F238E27FC236}">
                <a16:creationId xmlns:a16="http://schemas.microsoft.com/office/drawing/2014/main" id="{59E84638-5AC7-D84D-AC1A-6DBCA52623EC}"/>
              </a:ext>
            </a:extLst>
          </p:cNvPr>
          <p:cNvPicPr>
            <a:picLocks noChangeAspect="1"/>
          </p:cNvPicPr>
          <p:nvPr userDrawn="1"/>
        </p:nvPicPr>
        <p:blipFill>
          <a:blip r:embed="rId6"/>
          <a:stretch>
            <a:fillRect/>
          </a:stretch>
        </p:blipFill>
        <p:spPr>
          <a:xfrm>
            <a:off x="9101410" y="2656846"/>
            <a:ext cx="910682" cy="914503"/>
          </a:xfrm>
          <a:prstGeom prst="rect">
            <a:avLst/>
          </a:prstGeom>
        </p:spPr>
      </p:pic>
      <p:sp>
        <p:nvSpPr>
          <p:cNvPr id="54" name="Text Placeholder 2">
            <a:extLst>
              <a:ext uri="{FF2B5EF4-FFF2-40B4-BE49-F238E27FC236}">
                <a16:creationId xmlns:a16="http://schemas.microsoft.com/office/drawing/2014/main" id="{EC925101-B2A8-4447-A8E7-17D5091B3C5A}"/>
              </a:ext>
            </a:extLst>
          </p:cNvPr>
          <p:cNvSpPr>
            <a:spLocks noGrp="1"/>
          </p:cNvSpPr>
          <p:nvPr>
            <p:ph type="body" idx="19" hasCustomPrompt="1"/>
          </p:nvPr>
        </p:nvSpPr>
        <p:spPr>
          <a:xfrm>
            <a:off x="1006547" y="3918097"/>
            <a:ext cx="1906773" cy="627321"/>
          </a:xfrm>
        </p:spPr>
        <p:txBody>
          <a:bodyPr lIns="0" tIns="0" rIns="0" bIns="0">
            <a:normAutofit/>
          </a:bodyPr>
          <a:lstStyle>
            <a:lvl1pPr marL="0" indent="0">
              <a:spcBef>
                <a:spcPts val="0"/>
              </a:spcBef>
              <a:buNone/>
              <a:defRPr sz="1800" b="1">
                <a:solidFill>
                  <a:srgbClr val="F8FF8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5" name="Text Placeholder 2">
            <a:extLst>
              <a:ext uri="{FF2B5EF4-FFF2-40B4-BE49-F238E27FC236}">
                <a16:creationId xmlns:a16="http://schemas.microsoft.com/office/drawing/2014/main" id="{8C428899-F650-0F4D-B9A5-DC0A0DAF8BDB}"/>
              </a:ext>
            </a:extLst>
          </p:cNvPr>
          <p:cNvSpPr>
            <a:spLocks noGrp="1"/>
          </p:cNvSpPr>
          <p:nvPr>
            <p:ph type="body" idx="20" hasCustomPrompt="1"/>
          </p:nvPr>
        </p:nvSpPr>
        <p:spPr>
          <a:xfrm>
            <a:off x="3665850" y="3918096"/>
            <a:ext cx="1906773" cy="627321"/>
          </a:xfrm>
        </p:spPr>
        <p:txBody>
          <a:bodyPr lIns="0" tIns="0" rIns="0" bIns="0">
            <a:normAutofit/>
          </a:bodyPr>
          <a:lstStyle>
            <a:lvl1pPr marL="0" indent="0">
              <a:spcBef>
                <a:spcPts val="0"/>
              </a:spcBef>
              <a:buNone/>
              <a:defRPr sz="1800" b="1">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8" name="Text Placeholder 2">
            <a:extLst>
              <a:ext uri="{FF2B5EF4-FFF2-40B4-BE49-F238E27FC236}">
                <a16:creationId xmlns:a16="http://schemas.microsoft.com/office/drawing/2014/main" id="{B2084088-A905-F248-AB5D-5FE4FD7B8447}"/>
              </a:ext>
            </a:extLst>
          </p:cNvPr>
          <p:cNvSpPr>
            <a:spLocks noGrp="1"/>
          </p:cNvSpPr>
          <p:nvPr>
            <p:ph type="body" idx="21" hasCustomPrompt="1"/>
          </p:nvPr>
        </p:nvSpPr>
        <p:spPr>
          <a:xfrm>
            <a:off x="6383630" y="3918096"/>
            <a:ext cx="1906773" cy="627321"/>
          </a:xfrm>
        </p:spPr>
        <p:txBody>
          <a:bodyPr lIns="0" tIns="0" rIns="0" bIns="0">
            <a:normAutofit/>
          </a:bodyPr>
          <a:lstStyle>
            <a:lvl1pPr marL="0" indent="0">
              <a:spcBef>
                <a:spcPts val="0"/>
              </a:spcBef>
              <a:buNone/>
              <a:defRPr sz="1800" b="1">
                <a:solidFill>
                  <a:srgbClr val="ACF5B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9" name="Text Placeholder 2">
            <a:extLst>
              <a:ext uri="{FF2B5EF4-FFF2-40B4-BE49-F238E27FC236}">
                <a16:creationId xmlns:a16="http://schemas.microsoft.com/office/drawing/2014/main" id="{85F4EE54-A6EA-A140-80FB-57BE72393F2E}"/>
              </a:ext>
            </a:extLst>
          </p:cNvPr>
          <p:cNvSpPr>
            <a:spLocks noGrp="1"/>
          </p:cNvSpPr>
          <p:nvPr>
            <p:ph type="body" idx="22" hasCustomPrompt="1"/>
          </p:nvPr>
        </p:nvSpPr>
        <p:spPr>
          <a:xfrm>
            <a:off x="9101410" y="3918096"/>
            <a:ext cx="1906773" cy="627321"/>
          </a:xfrm>
        </p:spPr>
        <p:txBody>
          <a:bodyPr lIns="0" tIns="0" rIns="0" bIns="0">
            <a:normAutofit/>
          </a:bodyPr>
          <a:lstStyle>
            <a:lvl1pPr marL="0" indent="0">
              <a:spcBef>
                <a:spcPts val="0"/>
              </a:spcBef>
              <a:buNone/>
              <a:defRPr sz="1800" b="1">
                <a:solidFill>
                  <a:srgbClr val="FF791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60" name="Text Placeholder 2">
            <a:extLst>
              <a:ext uri="{FF2B5EF4-FFF2-40B4-BE49-F238E27FC236}">
                <a16:creationId xmlns:a16="http://schemas.microsoft.com/office/drawing/2014/main" id="{7FBEBC38-594B-744A-9763-3A3000B8D857}"/>
              </a:ext>
            </a:extLst>
          </p:cNvPr>
          <p:cNvSpPr>
            <a:spLocks noGrp="1"/>
          </p:cNvSpPr>
          <p:nvPr>
            <p:ph type="body" idx="23" hasCustomPrompt="1"/>
          </p:nvPr>
        </p:nvSpPr>
        <p:spPr>
          <a:xfrm>
            <a:off x="1015223" y="4699500"/>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1" name="Text Placeholder 2">
            <a:extLst>
              <a:ext uri="{FF2B5EF4-FFF2-40B4-BE49-F238E27FC236}">
                <a16:creationId xmlns:a16="http://schemas.microsoft.com/office/drawing/2014/main" id="{C3EEA7A9-E2BA-F443-93B6-DDE98E58A052}"/>
              </a:ext>
            </a:extLst>
          </p:cNvPr>
          <p:cNvSpPr>
            <a:spLocks noGrp="1"/>
          </p:cNvSpPr>
          <p:nvPr>
            <p:ph type="body" idx="24" hasCustomPrompt="1"/>
          </p:nvPr>
        </p:nvSpPr>
        <p:spPr>
          <a:xfrm>
            <a:off x="3662938" y="4699499"/>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2" name="Text Placeholder 2">
            <a:extLst>
              <a:ext uri="{FF2B5EF4-FFF2-40B4-BE49-F238E27FC236}">
                <a16:creationId xmlns:a16="http://schemas.microsoft.com/office/drawing/2014/main" id="{FEC54463-BE53-2B4B-9558-7E4A8C89B6CB}"/>
              </a:ext>
            </a:extLst>
          </p:cNvPr>
          <p:cNvSpPr>
            <a:spLocks noGrp="1"/>
          </p:cNvSpPr>
          <p:nvPr>
            <p:ph type="body" idx="25" hasCustomPrompt="1"/>
          </p:nvPr>
        </p:nvSpPr>
        <p:spPr>
          <a:xfrm>
            <a:off x="6364945" y="4699498"/>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3" name="Text Placeholder 2">
            <a:extLst>
              <a:ext uri="{FF2B5EF4-FFF2-40B4-BE49-F238E27FC236}">
                <a16:creationId xmlns:a16="http://schemas.microsoft.com/office/drawing/2014/main" id="{B4AB01D1-4A95-9745-A51D-DA5A7775E199}"/>
              </a:ext>
            </a:extLst>
          </p:cNvPr>
          <p:cNvSpPr>
            <a:spLocks noGrp="1"/>
          </p:cNvSpPr>
          <p:nvPr>
            <p:ph type="body" idx="26" hasCustomPrompt="1"/>
          </p:nvPr>
        </p:nvSpPr>
        <p:spPr>
          <a:xfrm>
            <a:off x="9089984" y="4699497"/>
            <a:ext cx="1906773" cy="1874253"/>
          </a:xfrm>
        </p:spPr>
        <p:txBody>
          <a:bodyPr lIns="0" tIns="0" rIns="0" bIns="0">
            <a:normAutofit/>
          </a:bodyPr>
          <a:lstStyle>
            <a:lvl1pPr marL="0" indent="0">
              <a:spcBef>
                <a:spcPts val="0"/>
              </a:spcBef>
              <a:buNone/>
              <a:defRPr sz="11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cxnSp>
        <p:nvCxnSpPr>
          <p:cNvPr id="15" name="Straight Connector 14">
            <a:extLst>
              <a:ext uri="{FF2B5EF4-FFF2-40B4-BE49-F238E27FC236}">
                <a16:creationId xmlns:a16="http://schemas.microsoft.com/office/drawing/2014/main" id="{4A601078-79D7-6A47-9C30-441E452B3CAC}"/>
              </a:ext>
            </a:extLst>
          </p:cNvPr>
          <p:cNvCxnSpPr/>
          <p:nvPr userDrawn="1"/>
        </p:nvCxnSpPr>
        <p:spPr>
          <a:xfrm>
            <a:off x="893134" y="3918096"/>
            <a:ext cx="0" cy="2791048"/>
          </a:xfrm>
          <a:prstGeom prst="line">
            <a:avLst/>
          </a:prstGeom>
          <a:ln w="12700">
            <a:solidFill>
              <a:srgbClr val="F8FF8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F61E6A-0B92-6B4E-9CF0-AA1894C8F853}"/>
              </a:ext>
            </a:extLst>
          </p:cNvPr>
          <p:cNvCxnSpPr/>
          <p:nvPr userDrawn="1"/>
        </p:nvCxnSpPr>
        <p:spPr>
          <a:xfrm>
            <a:off x="3533552" y="3918096"/>
            <a:ext cx="0" cy="2791048"/>
          </a:xfrm>
          <a:prstGeom prst="line">
            <a:avLst/>
          </a:prstGeom>
          <a:ln w="12700">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1D90E11-8272-8D4A-9725-F0CC1C342507}"/>
              </a:ext>
            </a:extLst>
          </p:cNvPr>
          <p:cNvCxnSpPr/>
          <p:nvPr userDrawn="1"/>
        </p:nvCxnSpPr>
        <p:spPr>
          <a:xfrm>
            <a:off x="6230677" y="3918096"/>
            <a:ext cx="0" cy="2791048"/>
          </a:xfrm>
          <a:prstGeom prst="line">
            <a:avLst/>
          </a:prstGeom>
          <a:ln w="12700">
            <a:solidFill>
              <a:srgbClr val="ACF5B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DE4220-D63B-5B4D-B04B-B995BBC863DF}"/>
              </a:ext>
            </a:extLst>
          </p:cNvPr>
          <p:cNvCxnSpPr/>
          <p:nvPr userDrawn="1"/>
        </p:nvCxnSpPr>
        <p:spPr>
          <a:xfrm>
            <a:off x="8959701" y="3918096"/>
            <a:ext cx="0" cy="2791048"/>
          </a:xfrm>
          <a:prstGeom prst="line">
            <a:avLst/>
          </a:prstGeom>
          <a:ln w="12700">
            <a:solidFill>
              <a:srgbClr val="FF79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317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Page Template 9">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pic>
        <p:nvPicPr>
          <p:cNvPr id="5" name="Picture 4">
            <a:extLst>
              <a:ext uri="{FF2B5EF4-FFF2-40B4-BE49-F238E27FC236}">
                <a16:creationId xmlns:a16="http://schemas.microsoft.com/office/drawing/2014/main" id="{A1370908-C5E9-ED4E-B6C0-66FBB3AED12A}"/>
              </a:ext>
            </a:extLst>
          </p:cNvPr>
          <p:cNvPicPr>
            <a:picLocks noChangeAspect="1"/>
          </p:cNvPicPr>
          <p:nvPr userDrawn="1"/>
        </p:nvPicPr>
        <p:blipFill>
          <a:blip r:embed="rId3"/>
          <a:srcRect/>
          <a:stretch/>
        </p:blipFill>
        <p:spPr>
          <a:xfrm>
            <a:off x="1006548" y="2668668"/>
            <a:ext cx="1173125" cy="1007714"/>
          </a:xfrm>
          <a:prstGeom prst="rect">
            <a:avLst/>
          </a:prstGeom>
        </p:spPr>
      </p:pic>
      <p:pic>
        <p:nvPicPr>
          <p:cNvPr id="8" name="Picture 7" descr="Icon&#10;&#10;Description automatically generated">
            <a:extLst>
              <a:ext uri="{FF2B5EF4-FFF2-40B4-BE49-F238E27FC236}">
                <a16:creationId xmlns:a16="http://schemas.microsoft.com/office/drawing/2014/main" id="{0493994D-2AC6-E644-A2BF-D43361842C79}"/>
              </a:ext>
            </a:extLst>
          </p:cNvPr>
          <p:cNvPicPr>
            <a:picLocks noChangeAspect="1"/>
          </p:cNvPicPr>
          <p:nvPr userDrawn="1"/>
        </p:nvPicPr>
        <p:blipFill>
          <a:blip r:embed="rId4"/>
          <a:stretch>
            <a:fillRect/>
          </a:stretch>
        </p:blipFill>
        <p:spPr>
          <a:xfrm>
            <a:off x="3662938" y="2668668"/>
            <a:ext cx="1234516" cy="914503"/>
          </a:xfrm>
          <a:prstGeom prst="rect">
            <a:avLst/>
          </a:prstGeom>
        </p:spPr>
      </p:pic>
      <p:pic>
        <p:nvPicPr>
          <p:cNvPr id="11" name="Picture 10" descr="Icon&#10;&#10;Description automatically generated">
            <a:extLst>
              <a:ext uri="{FF2B5EF4-FFF2-40B4-BE49-F238E27FC236}">
                <a16:creationId xmlns:a16="http://schemas.microsoft.com/office/drawing/2014/main" id="{FAFAF947-D119-2944-A052-C84617CAB707}"/>
              </a:ext>
            </a:extLst>
          </p:cNvPr>
          <p:cNvPicPr>
            <a:picLocks noChangeAspect="1"/>
          </p:cNvPicPr>
          <p:nvPr userDrawn="1"/>
        </p:nvPicPr>
        <p:blipFill>
          <a:blip r:embed="rId5"/>
          <a:stretch>
            <a:fillRect/>
          </a:stretch>
        </p:blipFill>
        <p:spPr>
          <a:xfrm>
            <a:off x="6404801" y="2668668"/>
            <a:ext cx="836565" cy="840075"/>
          </a:xfrm>
          <a:prstGeom prst="rect">
            <a:avLst/>
          </a:prstGeom>
        </p:spPr>
      </p:pic>
      <p:pic>
        <p:nvPicPr>
          <p:cNvPr id="13" name="Picture 12" descr="Icon&#10;&#10;Description automatically generated">
            <a:extLst>
              <a:ext uri="{FF2B5EF4-FFF2-40B4-BE49-F238E27FC236}">
                <a16:creationId xmlns:a16="http://schemas.microsoft.com/office/drawing/2014/main" id="{59E84638-5AC7-D84D-AC1A-6DBCA52623EC}"/>
              </a:ext>
            </a:extLst>
          </p:cNvPr>
          <p:cNvPicPr>
            <a:picLocks noChangeAspect="1"/>
          </p:cNvPicPr>
          <p:nvPr userDrawn="1"/>
        </p:nvPicPr>
        <p:blipFill>
          <a:blip r:embed="rId6"/>
          <a:stretch>
            <a:fillRect/>
          </a:stretch>
        </p:blipFill>
        <p:spPr>
          <a:xfrm>
            <a:off x="9101410" y="2656846"/>
            <a:ext cx="910682" cy="914503"/>
          </a:xfrm>
          <a:prstGeom prst="rect">
            <a:avLst/>
          </a:prstGeom>
        </p:spPr>
      </p:pic>
      <p:sp>
        <p:nvSpPr>
          <p:cNvPr id="54" name="Text Placeholder 2">
            <a:extLst>
              <a:ext uri="{FF2B5EF4-FFF2-40B4-BE49-F238E27FC236}">
                <a16:creationId xmlns:a16="http://schemas.microsoft.com/office/drawing/2014/main" id="{EC925101-B2A8-4447-A8E7-17D5091B3C5A}"/>
              </a:ext>
            </a:extLst>
          </p:cNvPr>
          <p:cNvSpPr>
            <a:spLocks noGrp="1"/>
          </p:cNvSpPr>
          <p:nvPr>
            <p:ph type="body" idx="19" hasCustomPrompt="1"/>
          </p:nvPr>
        </p:nvSpPr>
        <p:spPr>
          <a:xfrm>
            <a:off x="1006547" y="3918097"/>
            <a:ext cx="1906773" cy="627321"/>
          </a:xfrm>
        </p:spPr>
        <p:txBody>
          <a:bodyPr lIns="0" tIns="0" rIns="0" bIns="0">
            <a:normAutofit/>
          </a:bodyPr>
          <a:lstStyle>
            <a:lvl1pPr marL="0" indent="0">
              <a:spcBef>
                <a:spcPts val="0"/>
              </a:spcBef>
              <a:buNone/>
              <a:defRPr sz="1800" b="1">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5" name="Text Placeholder 2">
            <a:extLst>
              <a:ext uri="{FF2B5EF4-FFF2-40B4-BE49-F238E27FC236}">
                <a16:creationId xmlns:a16="http://schemas.microsoft.com/office/drawing/2014/main" id="{8C428899-F650-0F4D-B9A5-DC0A0DAF8BDB}"/>
              </a:ext>
            </a:extLst>
          </p:cNvPr>
          <p:cNvSpPr>
            <a:spLocks noGrp="1"/>
          </p:cNvSpPr>
          <p:nvPr>
            <p:ph type="body" idx="20" hasCustomPrompt="1"/>
          </p:nvPr>
        </p:nvSpPr>
        <p:spPr>
          <a:xfrm>
            <a:off x="3665850" y="3918096"/>
            <a:ext cx="1906773" cy="627321"/>
          </a:xfrm>
        </p:spPr>
        <p:txBody>
          <a:bodyPr lIns="0" tIns="0" rIns="0" bIns="0">
            <a:normAutofit/>
          </a:bodyPr>
          <a:lstStyle>
            <a:lvl1pPr marL="0" indent="0">
              <a:spcBef>
                <a:spcPts val="0"/>
              </a:spcBef>
              <a:buNone/>
              <a:defRPr sz="1800" b="1">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8" name="Text Placeholder 2">
            <a:extLst>
              <a:ext uri="{FF2B5EF4-FFF2-40B4-BE49-F238E27FC236}">
                <a16:creationId xmlns:a16="http://schemas.microsoft.com/office/drawing/2014/main" id="{B2084088-A905-F248-AB5D-5FE4FD7B8447}"/>
              </a:ext>
            </a:extLst>
          </p:cNvPr>
          <p:cNvSpPr>
            <a:spLocks noGrp="1"/>
          </p:cNvSpPr>
          <p:nvPr>
            <p:ph type="body" idx="21" hasCustomPrompt="1"/>
          </p:nvPr>
        </p:nvSpPr>
        <p:spPr>
          <a:xfrm>
            <a:off x="6383630" y="3918096"/>
            <a:ext cx="1906773" cy="627321"/>
          </a:xfrm>
        </p:spPr>
        <p:txBody>
          <a:bodyPr lIns="0" tIns="0" rIns="0" bIns="0">
            <a:normAutofit/>
          </a:bodyPr>
          <a:lstStyle>
            <a:lvl1pPr marL="0" indent="0">
              <a:spcBef>
                <a:spcPts val="0"/>
              </a:spcBef>
              <a:buNone/>
              <a:defRPr sz="1800" b="1">
                <a:solidFill>
                  <a:srgbClr val="ACF5B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59" name="Text Placeholder 2">
            <a:extLst>
              <a:ext uri="{FF2B5EF4-FFF2-40B4-BE49-F238E27FC236}">
                <a16:creationId xmlns:a16="http://schemas.microsoft.com/office/drawing/2014/main" id="{85F4EE54-A6EA-A140-80FB-57BE72393F2E}"/>
              </a:ext>
            </a:extLst>
          </p:cNvPr>
          <p:cNvSpPr>
            <a:spLocks noGrp="1"/>
          </p:cNvSpPr>
          <p:nvPr>
            <p:ph type="body" idx="22" hasCustomPrompt="1"/>
          </p:nvPr>
        </p:nvSpPr>
        <p:spPr>
          <a:xfrm>
            <a:off x="9101410" y="3918096"/>
            <a:ext cx="1906773" cy="627321"/>
          </a:xfrm>
        </p:spPr>
        <p:txBody>
          <a:bodyPr lIns="0" tIns="0" rIns="0" bIns="0">
            <a:normAutofit/>
          </a:bodyPr>
          <a:lstStyle>
            <a:lvl1pPr marL="0" indent="0">
              <a:spcBef>
                <a:spcPts val="0"/>
              </a:spcBef>
              <a:buNone/>
              <a:defRPr sz="1800" b="1">
                <a:solidFill>
                  <a:srgbClr val="FF791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 Goes into this text clip</a:t>
            </a:r>
          </a:p>
        </p:txBody>
      </p:sp>
      <p:sp>
        <p:nvSpPr>
          <p:cNvPr id="60" name="Text Placeholder 2">
            <a:extLst>
              <a:ext uri="{FF2B5EF4-FFF2-40B4-BE49-F238E27FC236}">
                <a16:creationId xmlns:a16="http://schemas.microsoft.com/office/drawing/2014/main" id="{7FBEBC38-594B-744A-9763-3A3000B8D857}"/>
              </a:ext>
            </a:extLst>
          </p:cNvPr>
          <p:cNvSpPr>
            <a:spLocks noGrp="1"/>
          </p:cNvSpPr>
          <p:nvPr>
            <p:ph type="body" idx="23" hasCustomPrompt="1"/>
          </p:nvPr>
        </p:nvSpPr>
        <p:spPr>
          <a:xfrm>
            <a:off x="1015223" y="4699500"/>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1" name="Text Placeholder 2">
            <a:extLst>
              <a:ext uri="{FF2B5EF4-FFF2-40B4-BE49-F238E27FC236}">
                <a16:creationId xmlns:a16="http://schemas.microsoft.com/office/drawing/2014/main" id="{C3EEA7A9-E2BA-F443-93B6-DDE98E58A052}"/>
              </a:ext>
            </a:extLst>
          </p:cNvPr>
          <p:cNvSpPr>
            <a:spLocks noGrp="1"/>
          </p:cNvSpPr>
          <p:nvPr>
            <p:ph type="body" idx="24" hasCustomPrompt="1"/>
          </p:nvPr>
        </p:nvSpPr>
        <p:spPr>
          <a:xfrm>
            <a:off x="3662938" y="4699499"/>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2" name="Text Placeholder 2">
            <a:extLst>
              <a:ext uri="{FF2B5EF4-FFF2-40B4-BE49-F238E27FC236}">
                <a16:creationId xmlns:a16="http://schemas.microsoft.com/office/drawing/2014/main" id="{FEC54463-BE53-2B4B-9558-7E4A8C89B6CB}"/>
              </a:ext>
            </a:extLst>
          </p:cNvPr>
          <p:cNvSpPr>
            <a:spLocks noGrp="1"/>
          </p:cNvSpPr>
          <p:nvPr>
            <p:ph type="body" idx="25" hasCustomPrompt="1"/>
          </p:nvPr>
        </p:nvSpPr>
        <p:spPr>
          <a:xfrm>
            <a:off x="6364945" y="4699498"/>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sp>
        <p:nvSpPr>
          <p:cNvPr id="63" name="Text Placeholder 2">
            <a:extLst>
              <a:ext uri="{FF2B5EF4-FFF2-40B4-BE49-F238E27FC236}">
                <a16:creationId xmlns:a16="http://schemas.microsoft.com/office/drawing/2014/main" id="{B4AB01D1-4A95-9745-A51D-DA5A7775E199}"/>
              </a:ext>
            </a:extLst>
          </p:cNvPr>
          <p:cNvSpPr>
            <a:spLocks noGrp="1"/>
          </p:cNvSpPr>
          <p:nvPr>
            <p:ph type="body" idx="26" hasCustomPrompt="1"/>
          </p:nvPr>
        </p:nvSpPr>
        <p:spPr>
          <a:xfrm>
            <a:off x="9089984" y="4699497"/>
            <a:ext cx="1906773" cy="1874253"/>
          </a:xfrm>
        </p:spPr>
        <p:txBody>
          <a:bodyPr lIns="0" tIns="0" rIns="0" bIns="0">
            <a:normAutofit/>
          </a:bodyPr>
          <a:lstStyle>
            <a:lvl1pPr marL="0" indent="0">
              <a:spcBef>
                <a:spcPts val="0"/>
              </a:spcBef>
              <a:buNone/>
              <a:defRPr sz="1100" b="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a:t>
            </a:r>
          </a:p>
        </p:txBody>
      </p:sp>
      <p:cxnSp>
        <p:nvCxnSpPr>
          <p:cNvPr id="15" name="Straight Connector 14">
            <a:extLst>
              <a:ext uri="{FF2B5EF4-FFF2-40B4-BE49-F238E27FC236}">
                <a16:creationId xmlns:a16="http://schemas.microsoft.com/office/drawing/2014/main" id="{4A601078-79D7-6A47-9C30-441E452B3CAC}"/>
              </a:ext>
            </a:extLst>
          </p:cNvPr>
          <p:cNvCxnSpPr/>
          <p:nvPr userDrawn="1"/>
        </p:nvCxnSpPr>
        <p:spPr>
          <a:xfrm>
            <a:off x="893134" y="3918096"/>
            <a:ext cx="0" cy="2791048"/>
          </a:xfrm>
          <a:prstGeom prst="line">
            <a:avLst/>
          </a:prstGeom>
          <a:ln w="12700">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F61E6A-0B92-6B4E-9CF0-AA1894C8F853}"/>
              </a:ext>
            </a:extLst>
          </p:cNvPr>
          <p:cNvCxnSpPr/>
          <p:nvPr userDrawn="1"/>
        </p:nvCxnSpPr>
        <p:spPr>
          <a:xfrm>
            <a:off x="3533552" y="3918096"/>
            <a:ext cx="0" cy="2791048"/>
          </a:xfrm>
          <a:prstGeom prst="line">
            <a:avLst/>
          </a:prstGeom>
          <a:ln w="12700">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1D90E11-8272-8D4A-9725-F0CC1C342507}"/>
              </a:ext>
            </a:extLst>
          </p:cNvPr>
          <p:cNvCxnSpPr/>
          <p:nvPr userDrawn="1"/>
        </p:nvCxnSpPr>
        <p:spPr>
          <a:xfrm>
            <a:off x="6230677" y="3918096"/>
            <a:ext cx="0" cy="2791048"/>
          </a:xfrm>
          <a:prstGeom prst="line">
            <a:avLst/>
          </a:prstGeom>
          <a:ln w="12700">
            <a:solidFill>
              <a:srgbClr val="ACF5B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DE4220-D63B-5B4D-B04B-B995BBC863DF}"/>
              </a:ext>
            </a:extLst>
          </p:cNvPr>
          <p:cNvCxnSpPr/>
          <p:nvPr userDrawn="1"/>
        </p:nvCxnSpPr>
        <p:spPr>
          <a:xfrm>
            <a:off x="8959701" y="3918096"/>
            <a:ext cx="0" cy="2791048"/>
          </a:xfrm>
          <a:prstGeom prst="line">
            <a:avLst/>
          </a:prstGeom>
          <a:ln w="12700">
            <a:solidFill>
              <a:srgbClr val="FF79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97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age Template 10">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4"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001A79"/>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1006548" y="2842829"/>
            <a:ext cx="4214038" cy="3270892"/>
          </a:xfrm>
        </p:spPr>
        <p:txBody>
          <a:bodyPr lIns="0" tIns="0" rIns="0" bIns="0">
            <a:noAutofit/>
          </a:bodyPr>
          <a:lstStyle>
            <a:lvl1pPr marL="0" indent="0">
              <a:spcBef>
                <a:spcPts val="0"/>
              </a:spcBef>
              <a:buNone/>
              <a:defRPr sz="16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sp>
        <p:nvSpPr>
          <p:cNvPr id="49" name="Rectangle 48">
            <a:extLst>
              <a:ext uri="{FF2B5EF4-FFF2-40B4-BE49-F238E27FC236}">
                <a16:creationId xmlns:a16="http://schemas.microsoft.com/office/drawing/2014/main" id="{EFD29CE4-ACED-DF48-B58B-456494614433}"/>
              </a:ext>
            </a:extLst>
          </p:cNvPr>
          <p:cNvSpPr/>
          <p:nvPr userDrawn="1"/>
        </p:nvSpPr>
        <p:spPr>
          <a:xfrm>
            <a:off x="6599276" y="0"/>
            <a:ext cx="5162175"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sport, athletic game&#10;&#10;Description automatically generated">
            <a:extLst>
              <a:ext uri="{FF2B5EF4-FFF2-40B4-BE49-F238E27FC236}">
                <a16:creationId xmlns:a16="http://schemas.microsoft.com/office/drawing/2014/main" id="{F1CF6490-9436-E042-8DB3-A62F5E4F29B9}"/>
              </a:ext>
            </a:extLst>
          </p:cNvPr>
          <p:cNvPicPr>
            <a:picLocks noChangeAspect="1"/>
          </p:cNvPicPr>
          <p:nvPr userDrawn="1"/>
        </p:nvPicPr>
        <p:blipFill>
          <a:blip r:embed="rId3"/>
          <a:stretch>
            <a:fillRect/>
          </a:stretch>
        </p:blipFill>
        <p:spPr>
          <a:xfrm>
            <a:off x="6593041" y="838332"/>
            <a:ext cx="4463350" cy="5181335"/>
          </a:xfrm>
          <a:prstGeom prst="rect">
            <a:avLst/>
          </a:prstGeom>
        </p:spPr>
      </p:pic>
    </p:spTree>
    <p:extLst>
      <p:ext uri="{BB962C8B-B14F-4D97-AF65-F5344CB8AC3E}">
        <p14:creationId xmlns:p14="http://schemas.microsoft.com/office/powerpoint/2010/main" val="86322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age Template 1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1006548"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3"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7BB9CB"/>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1006548" y="2842829"/>
            <a:ext cx="4214038" cy="3270892"/>
          </a:xfrm>
        </p:spPr>
        <p:txBody>
          <a:bodyPr lIns="0" tIns="0" rIns="0" bIns="0">
            <a:noAutofit/>
          </a:bodyPr>
          <a:lstStyle>
            <a:lvl1pPr marL="0" indent="0">
              <a:spcBef>
                <a:spcPts val="0"/>
              </a:spcBef>
              <a:buNone/>
              <a:defRPr sz="16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sp>
        <p:nvSpPr>
          <p:cNvPr id="49" name="Rectangle 48">
            <a:extLst>
              <a:ext uri="{FF2B5EF4-FFF2-40B4-BE49-F238E27FC236}">
                <a16:creationId xmlns:a16="http://schemas.microsoft.com/office/drawing/2014/main" id="{EFD29CE4-ACED-DF48-B58B-456494614433}"/>
              </a:ext>
            </a:extLst>
          </p:cNvPr>
          <p:cNvSpPr/>
          <p:nvPr userDrawn="1"/>
        </p:nvSpPr>
        <p:spPr>
          <a:xfrm>
            <a:off x="6599276" y="0"/>
            <a:ext cx="5162175"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sport, athletic game&#10;&#10;Description automatically generated">
            <a:extLst>
              <a:ext uri="{FF2B5EF4-FFF2-40B4-BE49-F238E27FC236}">
                <a16:creationId xmlns:a16="http://schemas.microsoft.com/office/drawing/2014/main" id="{F1CF6490-9436-E042-8DB3-A62F5E4F29B9}"/>
              </a:ext>
            </a:extLst>
          </p:cNvPr>
          <p:cNvPicPr>
            <a:picLocks noChangeAspect="1"/>
          </p:cNvPicPr>
          <p:nvPr userDrawn="1"/>
        </p:nvPicPr>
        <p:blipFill>
          <a:blip r:embed="rId3"/>
          <a:stretch>
            <a:fillRect/>
          </a:stretch>
        </p:blipFill>
        <p:spPr>
          <a:xfrm>
            <a:off x="6593041" y="838332"/>
            <a:ext cx="4463350" cy="5181335"/>
          </a:xfrm>
          <a:prstGeom prst="rect">
            <a:avLst/>
          </a:prstGeom>
        </p:spPr>
      </p:pic>
    </p:spTree>
    <p:extLst>
      <p:ext uri="{BB962C8B-B14F-4D97-AF65-F5344CB8AC3E}">
        <p14:creationId xmlns:p14="http://schemas.microsoft.com/office/powerpoint/2010/main" val="222805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Page Template 11">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5162176" y="0"/>
            <a:ext cx="6595420" cy="6858000"/>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FD29CE4-ACED-DF48-B58B-456494614433}"/>
              </a:ext>
            </a:extLst>
          </p:cNvPr>
          <p:cNvSpPr/>
          <p:nvPr userDrawn="1"/>
        </p:nvSpPr>
        <p:spPr>
          <a:xfrm>
            <a:off x="0" y="0"/>
            <a:ext cx="5162175"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354731"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FF791E"/>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6354731" y="604317"/>
            <a:ext cx="1391304" cy="395144"/>
          </a:xfrm>
        </p:spPr>
        <p:txBody>
          <a:bodyPr lIns="0" tIns="0" rIns="0" bIns="0">
            <a:normAutofit/>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3" cy="322546"/>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6354731" y="2842829"/>
            <a:ext cx="4214038" cy="3270892"/>
          </a:xfrm>
        </p:spPr>
        <p:txBody>
          <a:bodyPr lIns="0" tIns="0" rIns="0" bIns="0">
            <a:noAutofit/>
          </a:bodyPr>
          <a:lstStyle>
            <a:lvl1pPr marL="0" indent="0">
              <a:spcBef>
                <a:spcPts val="0"/>
              </a:spcBef>
              <a:buNone/>
              <a:defRPr sz="16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pic>
        <p:nvPicPr>
          <p:cNvPr id="6" name="Picture 5">
            <a:extLst>
              <a:ext uri="{FF2B5EF4-FFF2-40B4-BE49-F238E27FC236}">
                <a16:creationId xmlns:a16="http://schemas.microsoft.com/office/drawing/2014/main" id="{F1CF6490-9436-E042-8DB3-A62F5E4F29B9}"/>
              </a:ext>
            </a:extLst>
          </p:cNvPr>
          <p:cNvPicPr>
            <a:picLocks noChangeAspect="1"/>
          </p:cNvPicPr>
          <p:nvPr userDrawn="1"/>
        </p:nvPicPr>
        <p:blipFill>
          <a:blip r:embed="rId3"/>
          <a:srcRect/>
          <a:stretch/>
        </p:blipFill>
        <p:spPr>
          <a:xfrm>
            <a:off x="698825" y="1097399"/>
            <a:ext cx="4463350" cy="4663201"/>
          </a:xfrm>
          <a:prstGeom prst="rect">
            <a:avLst/>
          </a:prstGeom>
        </p:spPr>
      </p:pic>
    </p:spTree>
    <p:extLst>
      <p:ext uri="{BB962C8B-B14F-4D97-AF65-F5344CB8AC3E}">
        <p14:creationId xmlns:p14="http://schemas.microsoft.com/office/powerpoint/2010/main" val="1415452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age Template 1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5162176" y="0"/>
            <a:ext cx="6595420"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354731" y="1679944"/>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Title Goes Here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6354731" y="604317"/>
            <a:ext cx="1391304" cy="395144"/>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3" cy="322545"/>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sp>
        <p:nvSpPr>
          <p:cNvPr id="43" name="Text Placeholder 2">
            <a:extLst>
              <a:ext uri="{FF2B5EF4-FFF2-40B4-BE49-F238E27FC236}">
                <a16:creationId xmlns:a16="http://schemas.microsoft.com/office/drawing/2014/main" id="{485E0DB7-9C63-E64A-8CDC-0D6174CA42A4}"/>
              </a:ext>
            </a:extLst>
          </p:cNvPr>
          <p:cNvSpPr>
            <a:spLocks noGrp="1"/>
          </p:cNvSpPr>
          <p:nvPr>
            <p:ph type="body" idx="19" hasCustomPrompt="1"/>
          </p:nvPr>
        </p:nvSpPr>
        <p:spPr>
          <a:xfrm>
            <a:off x="6354731" y="2842829"/>
            <a:ext cx="4214038" cy="3270892"/>
          </a:xfrm>
        </p:spPr>
        <p:txBody>
          <a:bodyPr lIns="0" tIns="0" rIns="0" bIns="0">
            <a:noAutofit/>
          </a:bodyPr>
          <a:lstStyle>
            <a:lvl1pPr marL="0" indent="0">
              <a:spcBef>
                <a:spcPts val="0"/>
              </a:spcBef>
              <a:buNone/>
              <a:defRPr sz="16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a:t>
            </a:r>
            <a:r>
              <a:rPr lang="en-GB" dirty="0"/>
              <a:t> </a:t>
            </a:r>
            <a:r>
              <a:rPr lang="en-GB" dirty="0" err="1"/>
              <a:t>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a:t>
            </a:r>
            <a:r>
              <a:rPr lang="en-GB" dirty="0"/>
              <a:t> </a:t>
            </a:r>
            <a:r>
              <a:rPr lang="en-GB" dirty="0" err="1"/>
              <a:t>corper</a:t>
            </a:r>
            <a:r>
              <a:rPr lang="en-GB" dirty="0"/>
              <a:t> </a:t>
            </a:r>
            <a:r>
              <a:rPr lang="en-GB" dirty="0" err="1"/>
              <a:t>suscipit</a:t>
            </a:r>
            <a:r>
              <a:rPr lang="en-GB" dirty="0"/>
              <a:t>. </a:t>
            </a:r>
          </a:p>
        </p:txBody>
      </p:sp>
      <p:pic>
        <p:nvPicPr>
          <p:cNvPr id="6" name="Picture 5">
            <a:extLst>
              <a:ext uri="{FF2B5EF4-FFF2-40B4-BE49-F238E27FC236}">
                <a16:creationId xmlns:a16="http://schemas.microsoft.com/office/drawing/2014/main" id="{F1CF6490-9436-E042-8DB3-A62F5E4F29B9}"/>
              </a:ext>
            </a:extLst>
          </p:cNvPr>
          <p:cNvPicPr>
            <a:picLocks noChangeAspect="1"/>
          </p:cNvPicPr>
          <p:nvPr userDrawn="1"/>
        </p:nvPicPr>
        <p:blipFill>
          <a:blip r:embed="rId3"/>
          <a:srcRect/>
          <a:stretch/>
        </p:blipFill>
        <p:spPr>
          <a:xfrm>
            <a:off x="698825" y="1097399"/>
            <a:ext cx="4463350" cy="4663201"/>
          </a:xfrm>
          <a:prstGeom prst="rect">
            <a:avLst/>
          </a:prstGeom>
        </p:spPr>
      </p:pic>
    </p:spTree>
    <p:extLst>
      <p:ext uri="{BB962C8B-B14F-4D97-AF65-F5344CB8AC3E}">
        <p14:creationId xmlns:p14="http://schemas.microsoft.com/office/powerpoint/2010/main" val="2839959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Template 1">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descr="A picture containing shape&#10;&#10;Description automatically generated">
            <a:extLst>
              <a:ext uri="{FF2B5EF4-FFF2-40B4-BE49-F238E27FC236}">
                <a16:creationId xmlns:a16="http://schemas.microsoft.com/office/drawing/2014/main" id="{498D3151-C00F-FA49-808F-049849E2F186}"/>
              </a:ext>
            </a:extLst>
          </p:cNvPr>
          <p:cNvPicPr>
            <a:picLocks noChangeAspect="1"/>
          </p:cNvPicPr>
          <p:nvPr userDrawn="1"/>
        </p:nvPicPr>
        <p:blipFill>
          <a:blip r:embed="rId2"/>
          <a:stretch>
            <a:fillRect/>
          </a:stretch>
        </p:blipFill>
        <p:spPr>
          <a:xfrm>
            <a:off x="9173308" y="488593"/>
            <a:ext cx="2132469" cy="1146794"/>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30188381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Template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8" y="488593"/>
            <a:ext cx="2132468" cy="1146794"/>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3141751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mplate 3">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3"/>
            <a:ext cx="6379073" cy="6991465"/>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60" cy="1531163"/>
          </a:xfrm>
          <a:prstGeom prst="rect">
            <a:avLst/>
          </a:prstGeom>
        </p:spPr>
      </p:pic>
    </p:spTree>
    <p:extLst>
      <p:ext uri="{BB962C8B-B14F-4D97-AF65-F5344CB8AC3E}">
        <p14:creationId xmlns:p14="http://schemas.microsoft.com/office/powerpoint/2010/main" val="1446280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Template 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8" y="488593"/>
            <a:ext cx="2132468" cy="1146793"/>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5B5E"/>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1124841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Template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9" y="488593"/>
            <a:ext cx="2132466" cy="1146793"/>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FF791E"/>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FF791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3632934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Template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09" y="488593"/>
            <a:ext cx="2132466" cy="1146792"/>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001A79"/>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001A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294872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Template 6">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8E5027-280D-9740-92DB-3C0E9EDD67EF}"/>
              </a:ext>
            </a:extLst>
          </p:cNvPr>
          <p:cNvSpPr/>
          <p:nvPr userDrawn="1"/>
        </p:nvSpPr>
        <p:spPr>
          <a:xfrm>
            <a:off x="0" y="0"/>
            <a:ext cx="11757596" cy="6858000"/>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294185"/>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91E"/>
              </a:solidFill>
            </a:endParaRPr>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294185"/>
            <a:ext cx="425790" cy="3563816"/>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BB9CB"/>
              </a:solidFill>
              <a:highlight>
                <a:srgbClr val="ACF5BD"/>
              </a:highlight>
            </a:endParaRPr>
          </a:p>
        </p:txBody>
      </p:sp>
      <p:pic>
        <p:nvPicPr>
          <p:cNvPr id="5" name="Picture 4">
            <a:extLst>
              <a:ext uri="{FF2B5EF4-FFF2-40B4-BE49-F238E27FC236}">
                <a16:creationId xmlns:a16="http://schemas.microsoft.com/office/drawing/2014/main" id="{498D3151-C00F-FA49-808F-049849E2F186}"/>
              </a:ext>
            </a:extLst>
          </p:cNvPr>
          <p:cNvPicPr>
            <a:picLocks noChangeAspect="1"/>
          </p:cNvPicPr>
          <p:nvPr userDrawn="1"/>
        </p:nvPicPr>
        <p:blipFill>
          <a:blip r:embed="rId2"/>
          <a:srcRect/>
          <a:stretch/>
        </p:blipFill>
        <p:spPr>
          <a:xfrm>
            <a:off x="9173310" y="488593"/>
            <a:ext cx="2132464" cy="1146792"/>
          </a:xfrm>
          <a:prstGeom prst="rect">
            <a:avLst/>
          </a:prstGeom>
        </p:spPr>
      </p:pic>
      <p:sp>
        <p:nvSpPr>
          <p:cNvPr id="31" name="Title 1">
            <a:extLst>
              <a:ext uri="{FF2B5EF4-FFF2-40B4-BE49-F238E27FC236}">
                <a16:creationId xmlns:a16="http://schemas.microsoft.com/office/drawing/2014/main" id="{27F7499E-5474-9540-8925-868E26D8CF50}"/>
              </a:ext>
            </a:extLst>
          </p:cNvPr>
          <p:cNvSpPr>
            <a:spLocks noGrp="1"/>
          </p:cNvSpPr>
          <p:nvPr>
            <p:ph type="title" hasCustomPrompt="1"/>
          </p:nvPr>
        </p:nvSpPr>
        <p:spPr>
          <a:xfrm>
            <a:off x="651454" y="5035080"/>
            <a:ext cx="4586177" cy="627321"/>
          </a:xfrm>
        </p:spPr>
        <p:txBody>
          <a:bodyPr wrap="square" lIns="0" tIns="0" rIns="0" bIns="0" anchor="t" anchorCtr="0">
            <a:normAutofit/>
          </a:bodyPr>
          <a:lstStyle>
            <a:lvl1pPr>
              <a:lnSpc>
                <a:spcPct val="100000"/>
              </a:lnSpc>
              <a:spcBef>
                <a:spcPts val="0"/>
              </a:spcBef>
              <a:spcAft>
                <a:spcPts val="0"/>
              </a:spcAft>
              <a:defRPr sz="3800" u="none" spc="-150">
                <a:solidFill>
                  <a:srgbClr val="7BB9CB"/>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6" name="Text Placeholder 2">
            <a:extLst>
              <a:ext uri="{FF2B5EF4-FFF2-40B4-BE49-F238E27FC236}">
                <a16:creationId xmlns:a16="http://schemas.microsoft.com/office/drawing/2014/main" id="{1010D776-7F4A-D645-B6FB-054CEE95211B}"/>
              </a:ext>
            </a:extLst>
          </p:cNvPr>
          <p:cNvSpPr>
            <a:spLocks noGrp="1"/>
          </p:cNvSpPr>
          <p:nvPr>
            <p:ph type="body" idx="1" hasCustomPrompt="1"/>
          </p:nvPr>
        </p:nvSpPr>
        <p:spPr>
          <a:xfrm>
            <a:off x="651454" y="5797063"/>
            <a:ext cx="5315592" cy="216876"/>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Galway City  |  Mayo  |  Connemara  |  </a:t>
            </a:r>
            <a:r>
              <a:rPr lang="en-GB" dirty="0" err="1"/>
              <a:t>Mountbellew</a:t>
            </a:r>
            <a:r>
              <a:rPr lang="en-GB" dirty="0"/>
              <a:t>  |  Letterkenny  |  </a:t>
            </a:r>
            <a:r>
              <a:rPr lang="en-GB" dirty="0" err="1"/>
              <a:t>Killybegs</a:t>
            </a:r>
            <a:r>
              <a:rPr lang="en-GB" dirty="0"/>
              <a:t>  |  Sligo</a:t>
            </a:r>
          </a:p>
        </p:txBody>
      </p:sp>
    </p:spTree>
    <p:extLst>
      <p:ext uri="{BB962C8B-B14F-4D97-AF65-F5344CB8AC3E}">
        <p14:creationId xmlns:p14="http://schemas.microsoft.com/office/powerpoint/2010/main" val="1122510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emplate 4">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3"/>
            <a:ext cx="6379073" cy="6991464"/>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59" cy="1531163"/>
          </a:xfrm>
          <a:prstGeom prst="rect">
            <a:avLst/>
          </a:prstGeom>
        </p:spPr>
      </p:pic>
    </p:spTree>
    <p:extLst>
      <p:ext uri="{BB962C8B-B14F-4D97-AF65-F5344CB8AC3E}">
        <p14:creationId xmlns:p14="http://schemas.microsoft.com/office/powerpoint/2010/main" val="2159769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Template 5">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3"/>
            <a:ext cx="6379072" cy="6991464"/>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59" cy="1531162"/>
          </a:xfrm>
          <a:prstGeom prst="rect">
            <a:avLst/>
          </a:prstGeom>
        </p:spPr>
      </p:pic>
    </p:spTree>
    <p:extLst>
      <p:ext uri="{BB962C8B-B14F-4D97-AF65-F5344CB8AC3E}">
        <p14:creationId xmlns:p14="http://schemas.microsoft.com/office/powerpoint/2010/main" val="865053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Template 6">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6770748" y="5046650"/>
            <a:ext cx="4634746" cy="1040043"/>
          </a:xfrm>
        </p:spPr>
        <p:txBody>
          <a:bodyPr wrap="square" lIns="0" tIns="0" rIns="0" bIns="0" anchor="t" anchorCtr="0">
            <a:normAutofit/>
          </a:bodyPr>
          <a:lstStyle>
            <a:lvl1pPr>
              <a:defRPr sz="3300">
                <a:solidFill>
                  <a:schemeClr val="bg1"/>
                </a:solidFill>
                <a:latin typeface="Arial" panose="020B0604020202020204" pitchFamily="34" charset="0"/>
                <a:cs typeface="Arial" panose="020B0604020202020204" pitchFamily="34" charset="0"/>
              </a:defRPr>
            </a:lvl1pPr>
          </a:lstStyle>
          <a:p>
            <a:r>
              <a:rPr lang="en-GB" dirty="0"/>
              <a:t>PowerPoint Template Cover Slide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pic>
        <p:nvPicPr>
          <p:cNvPr id="55" name="Picture 54">
            <a:extLst>
              <a:ext uri="{FF2B5EF4-FFF2-40B4-BE49-F238E27FC236}">
                <a16:creationId xmlns:a16="http://schemas.microsoft.com/office/drawing/2014/main" id="{92447711-DD5C-804E-8DEA-D5F984998798}"/>
              </a:ext>
            </a:extLst>
          </p:cNvPr>
          <p:cNvPicPr>
            <a:picLocks noChangeAspect="1"/>
          </p:cNvPicPr>
          <p:nvPr userDrawn="1"/>
        </p:nvPicPr>
        <p:blipFill>
          <a:blip r:embed="rId2"/>
          <a:srcRect/>
          <a:stretch/>
        </p:blipFill>
        <p:spPr>
          <a:xfrm>
            <a:off x="-59586" y="-49312"/>
            <a:ext cx="6379072" cy="6991462"/>
          </a:xfrm>
          <a:prstGeom prst="rect">
            <a:avLst/>
          </a:prstGeom>
        </p:spPr>
      </p:pic>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3429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3428999"/>
            <a:ext cx="425790" cy="3429001"/>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ECE1061-F67C-5B42-833D-61FB1A261887}"/>
              </a:ext>
            </a:extLst>
          </p:cNvPr>
          <p:cNvPicPr>
            <a:picLocks noChangeAspect="1"/>
          </p:cNvPicPr>
          <p:nvPr userDrawn="1"/>
        </p:nvPicPr>
        <p:blipFill>
          <a:blip r:embed="rId3"/>
          <a:srcRect/>
          <a:stretch/>
        </p:blipFill>
        <p:spPr>
          <a:xfrm>
            <a:off x="9911817" y="411313"/>
            <a:ext cx="1338158" cy="1531162"/>
          </a:xfrm>
          <a:prstGeom prst="rect">
            <a:avLst/>
          </a:prstGeom>
        </p:spPr>
      </p:pic>
    </p:spTree>
    <p:extLst>
      <p:ext uri="{BB962C8B-B14F-4D97-AF65-F5344CB8AC3E}">
        <p14:creationId xmlns:p14="http://schemas.microsoft.com/office/powerpoint/2010/main" val="3711847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Template 1">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1" y="2017264"/>
            <a:ext cx="9088083" cy="4069429"/>
          </a:xfrm>
        </p:spPr>
        <p:txBody>
          <a:bodyPr wrap="square" lIns="0" tIns="0" rIns="0" bIns="0" anchor="t" anchorCtr="0">
            <a:normAutofit/>
          </a:bodyPr>
          <a:lstStyle>
            <a:lvl1pPr>
              <a:lnSpc>
                <a:spcPct val="150000"/>
              </a:lnSpc>
              <a:spcBef>
                <a:spcPts val="0"/>
              </a:spcBef>
              <a:spcAft>
                <a:spcPts val="0"/>
              </a:spcAft>
              <a:defRPr sz="3300" u="none" spc="-150">
                <a:solidFill>
                  <a:schemeClr val="bg1"/>
                </a:solidFill>
                <a:latin typeface="Arial" panose="020B0604020202020204" pitchFamily="34" charset="0"/>
                <a:cs typeface="Arial" panose="020B0604020202020204" pitchFamily="34" charset="0"/>
              </a:defRPr>
            </a:lvl1pPr>
          </a:lstStyle>
          <a:p>
            <a:r>
              <a:rPr lang="en-GB" dirty="0"/>
              <a:t>1. Section One Title</a:t>
            </a:r>
            <a:br>
              <a:rPr lang="en-GB" dirty="0"/>
            </a:br>
            <a:r>
              <a:rPr lang="en-GB" dirty="0"/>
              <a:t>2. Section Two Title</a:t>
            </a:r>
            <a:br>
              <a:rPr lang="en-GB" dirty="0"/>
            </a:br>
            <a:r>
              <a:rPr lang="en-GB" dirty="0"/>
              <a:t>3. Section Three Title</a:t>
            </a:r>
            <a:br>
              <a:rPr lang="en-GB" dirty="0"/>
            </a:br>
            <a:r>
              <a:rPr lang="en-GB" dirty="0"/>
              <a:t>4. Section Four Title</a:t>
            </a:r>
            <a:br>
              <a:rPr lang="en-GB" dirty="0"/>
            </a:br>
            <a:r>
              <a:rPr lang="en-GB" dirty="0"/>
              <a:t>5. Section Five Title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7049956" cy="16699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descr="A picture containing icon&#10;&#10;Description automatically generated">
            <a:extLst>
              <a:ext uri="{FF2B5EF4-FFF2-40B4-BE49-F238E27FC236}">
                <a16:creationId xmlns:a16="http://schemas.microsoft.com/office/drawing/2014/main" id="{BABD9D0C-2660-C947-B18C-BC53A45374E1}"/>
              </a:ext>
            </a:extLst>
          </p:cNvPr>
          <p:cNvPicPr>
            <a:picLocks noChangeAspect="1"/>
          </p:cNvPicPr>
          <p:nvPr userDrawn="1"/>
        </p:nvPicPr>
        <p:blipFill>
          <a:blip r:embed="rId2"/>
          <a:stretch>
            <a:fillRect/>
          </a:stretch>
        </p:blipFill>
        <p:spPr>
          <a:xfrm>
            <a:off x="11833440" y="427819"/>
            <a:ext cx="294296" cy="322548"/>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cxnSp>
        <p:nvCxnSpPr>
          <p:cNvPr id="6" name="Straight Connector 5">
            <a:extLst>
              <a:ext uri="{FF2B5EF4-FFF2-40B4-BE49-F238E27FC236}">
                <a16:creationId xmlns:a16="http://schemas.microsoft.com/office/drawing/2014/main" id="{978CC404-F1A9-674C-885A-C74BD012CF07}"/>
              </a:ext>
            </a:extLst>
          </p:cNvPr>
          <p:cNvCxnSpPr/>
          <p:nvPr userDrawn="1"/>
        </p:nvCxnSpPr>
        <p:spPr>
          <a:xfrm>
            <a:off x="2750180" y="2701319"/>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D31ECD-E107-1E49-A68D-F6C84E5736F7}"/>
              </a:ext>
            </a:extLst>
          </p:cNvPr>
          <p:cNvCxnSpPr/>
          <p:nvPr userDrawn="1"/>
        </p:nvCxnSpPr>
        <p:spPr>
          <a:xfrm>
            <a:off x="2750180" y="3449940"/>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8E28EF-0B39-244A-B2C0-002E73765E6C}"/>
              </a:ext>
            </a:extLst>
          </p:cNvPr>
          <p:cNvCxnSpPr/>
          <p:nvPr userDrawn="1"/>
        </p:nvCxnSpPr>
        <p:spPr>
          <a:xfrm>
            <a:off x="2750180" y="4209613"/>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57B40D-4CF0-7749-9710-216AB3BBF499}"/>
              </a:ext>
            </a:extLst>
          </p:cNvPr>
          <p:cNvCxnSpPr/>
          <p:nvPr userDrawn="1"/>
        </p:nvCxnSpPr>
        <p:spPr>
          <a:xfrm>
            <a:off x="2750180" y="4963470"/>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2BDE61-1798-DC4F-A069-2740A53097C2}"/>
              </a:ext>
            </a:extLst>
          </p:cNvPr>
          <p:cNvCxnSpPr/>
          <p:nvPr userDrawn="1"/>
        </p:nvCxnSpPr>
        <p:spPr>
          <a:xfrm>
            <a:off x="2750180" y="5717326"/>
            <a:ext cx="6910351" cy="0"/>
          </a:xfrm>
          <a:prstGeom prst="line">
            <a:avLst/>
          </a:prstGeom>
          <a:ln>
            <a:solidFill>
              <a:srgbClr val="FF79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861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Template 2">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1" y="2017264"/>
            <a:ext cx="9088083" cy="4069429"/>
          </a:xfrm>
        </p:spPr>
        <p:txBody>
          <a:bodyPr wrap="square" lIns="0" tIns="0" rIns="0" bIns="0" anchor="t" anchorCtr="0">
            <a:normAutofit/>
          </a:bodyPr>
          <a:lstStyle>
            <a:lvl1pPr>
              <a:lnSpc>
                <a:spcPct val="150000"/>
              </a:lnSpc>
              <a:spcBef>
                <a:spcPts val="0"/>
              </a:spcBef>
              <a:spcAft>
                <a:spcPts val="0"/>
              </a:spcAft>
              <a:defRPr sz="3300" u="none" spc="-150">
                <a:solidFill>
                  <a:schemeClr val="bg1"/>
                </a:solidFill>
                <a:latin typeface="Arial" panose="020B0604020202020204" pitchFamily="34" charset="0"/>
                <a:cs typeface="Arial" panose="020B0604020202020204" pitchFamily="34" charset="0"/>
              </a:defRPr>
            </a:lvl1pPr>
          </a:lstStyle>
          <a:p>
            <a:r>
              <a:rPr lang="en-GB" dirty="0"/>
              <a:t>1. Section One Title</a:t>
            </a:r>
            <a:br>
              <a:rPr lang="en-GB" dirty="0"/>
            </a:br>
            <a:r>
              <a:rPr lang="en-GB" dirty="0"/>
              <a:t>2. Section Two Title</a:t>
            </a:r>
            <a:br>
              <a:rPr lang="en-GB" dirty="0"/>
            </a:br>
            <a:r>
              <a:rPr lang="en-GB" dirty="0"/>
              <a:t>3. Section Three Title</a:t>
            </a:r>
            <a:br>
              <a:rPr lang="en-GB" dirty="0"/>
            </a:br>
            <a:r>
              <a:rPr lang="en-GB" dirty="0"/>
              <a:t>4. Section Four Title</a:t>
            </a:r>
            <a:br>
              <a:rPr lang="en-GB" dirty="0"/>
            </a:br>
            <a:r>
              <a:rPr lang="en-GB" dirty="0"/>
              <a:t>5. Section Five Title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7049956" cy="166991"/>
          </a:xfrm>
        </p:spPr>
        <p:txBody>
          <a:bodyPr lIns="0" tIns="0" rIns="0" bIns="0">
            <a:normAutofit/>
          </a:bodyPr>
          <a:lstStyle>
            <a:lvl1pPr marL="0" indent="0">
              <a:spcBef>
                <a:spcPts val="0"/>
              </a:spcBef>
              <a:buNone/>
              <a:defRPr sz="1000">
                <a:solidFill>
                  <a:srgbClr val="005B5E"/>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8"/>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rgbClr val="7BB9CB"/>
                </a:solidFill>
                <a:latin typeface="Arial" panose="020B0604020202020204" pitchFamily="34" charset="0"/>
                <a:cs typeface="Arial" panose="020B0604020202020204" pitchFamily="34" charset="0"/>
              </a:rPr>
              <a:t>Atlantic Technological University</a:t>
            </a:r>
          </a:p>
        </p:txBody>
      </p:sp>
      <p:cxnSp>
        <p:nvCxnSpPr>
          <p:cNvPr id="6" name="Straight Connector 5">
            <a:extLst>
              <a:ext uri="{FF2B5EF4-FFF2-40B4-BE49-F238E27FC236}">
                <a16:creationId xmlns:a16="http://schemas.microsoft.com/office/drawing/2014/main" id="{978CC404-F1A9-674C-885A-C74BD012CF07}"/>
              </a:ext>
            </a:extLst>
          </p:cNvPr>
          <p:cNvCxnSpPr/>
          <p:nvPr userDrawn="1"/>
        </p:nvCxnSpPr>
        <p:spPr>
          <a:xfrm>
            <a:off x="2750180" y="2701319"/>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D31ECD-E107-1E49-A68D-F6C84E5736F7}"/>
              </a:ext>
            </a:extLst>
          </p:cNvPr>
          <p:cNvCxnSpPr/>
          <p:nvPr userDrawn="1"/>
        </p:nvCxnSpPr>
        <p:spPr>
          <a:xfrm>
            <a:off x="2750180" y="3449940"/>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8E28EF-0B39-244A-B2C0-002E73765E6C}"/>
              </a:ext>
            </a:extLst>
          </p:cNvPr>
          <p:cNvCxnSpPr/>
          <p:nvPr userDrawn="1"/>
        </p:nvCxnSpPr>
        <p:spPr>
          <a:xfrm>
            <a:off x="2750180" y="4209613"/>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57B40D-4CF0-7749-9710-216AB3BBF499}"/>
              </a:ext>
            </a:extLst>
          </p:cNvPr>
          <p:cNvCxnSpPr/>
          <p:nvPr userDrawn="1"/>
        </p:nvCxnSpPr>
        <p:spPr>
          <a:xfrm>
            <a:off x="2750180" y="4963470"/>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2BDE61-1798-DC4F-A069-2740A53097C2}"/>
              </a:ext>
            </a:extLst>
          </p:cNvPr>
          <p:cNvCxnSpPr/>
          <p:nvPr userDrawn="1"/>
        </p:nvCxnSpPr>
        <p:spPr>
          <a:xfrm>
            <a:off x="2750180" y="5717326"/>
            <a:ext cx="6910351" cy="0"/>
          </a:xfrm>
          <a:prstGeom prst="line">
            <a:avLst/>
          </a:prstGeom>
          <a:ln>
            <a:solidFill>
              <a:srgbClr val="005B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506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Template 3">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AD6DD7E-4ACA-3A41-BA28-4BDD551A3C28}"/>
              </a:ext>
            </a:extLst>
          </p:cNvPr>
          <p:cNvSpPr/>
          <p:nvPr userDrawn="1"/>
        </p:nvSpPr>
        <p:spPr>
          <a:xfrm>
            <a:off x="0" y="-1"/>
            <a:ext cx="12191999" cy="6858001"/>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5E"/>
              </a:highlight>
            </a:endParaRPr>
          </a:p>
        </p:txBody>
      </p:sp>
      <p:sp>
        <p:nvSpPr>
          <p:cNvPr id="7" name="Title 1">
            <a:extLst>
              <a:ext uri="{FF2B5EF4-FFF2-40B4-BE49-F238E27FC236}">
                <a16:creationId xmlns:a16="http://schemas.microsoft.com/office/drawing/2014/main" id="{7F1AE525-2BA9-AD48-8BEE-A39C851467D5}"/>
              </a:ext>
            </a:extLst>
          </p:cNvPr>
          <p:cNvSpPr>
            <a:spLocks noGrp="1"/>
          </p:cNvSpPr>
          <p:nvPr>
            <p:ph type="title" hasCustomPrompt="1"/>
          </p:nvPr>
        </p:nvSpPr>
        <p:spPr>
          <a:xfrm>
            <a:off x="2317411" y="2017264"/>
            <a:ext cx="9088083" cy="4069429"/>
          </a:xfrm>
        </p:spPr>
        <p:txBody>
          <a:bodyPr wrap="square" lIns="0" tIns="0" rIns="0" bIns="0" anchor="t" anchorCtr="0">
            <a:normAutofit/>
          </a:bodyPr>
          <a:lstStyle>
            <a:lvl1pPr>
              <a:lnSpc>
                <a:spcPct val="150000"/>
              </a:lnSpc>
              <a:spcBef>
                <a:spcPts val="0"/>
              </a:spcBef>
              <a:spcAft>
                <a:spcPts val="0"/>
              </a:spcAft>
              <a:defRPr sz="3300" u="none" spc="-150">
                <a:solidFill>
                  <a:schemeClr val="bg1"/>
                </a:solidFill>
                <a:latin typeface="Arial" panose="020B0604020202020204" pitchFamily="34" charset="0"/>
                <a:cs typeface="Arial" panose="020B0604020202020204" pitchFamily="34" charset="0"/>
              </a:defRPr>
            </a:lvl1pPr>
          </a:lstStyle>
          <a:p>
            <a:r>
              <a:rPr lang="en-GB" dirty="0"/>
              <a:t>1. Section One Title</a:t>
            </a:r>
            <a:br>
              <a:rPr lang="en-GB" dirty="0"/>
            </a:br>
            <a:r>
              <a:rPr lang="en-GB" dirty="0"/>
              <a:t>2. Section Two Title</a:t>
            </a:r>
            <a:br>
              <a:rPr lang="en-GB" dirty="0"/>
            </a:br>
            <a:r>
              <a:rPr lang="en-GB" dirty="0"/>
              <a:t>3. Section Three Title</a:t>
            </a:r>
            <a:br>
              <a:rPr lang="en-GB" dirty="0"/>
            </a:br>
            <a:r>
              <a:rPr lang="en-GB" dirty="0"/>
              <a:t>4. Section Four Title</a:t>
            </a:r>
            <a:br>
              <a:rPr lang="en-GB" dirty="0"/>
            </a:br>
            <a:r>
              <a:rPr lang="en-GB" dirty="0"/>
              <a:t>5. Section Five Title</a:t>
            </a:r>
            <a:endParaRPr lang="en-US" dirty="0"/>
          </a:p>
        </p:txBody>
      </p:sp>
      <p:sp>
        <p:nvSpPr>
          <p:cNvPr id="10" name="Rectangle 9">
            <a:extLst>
              <a:ext uri="{FF2B5EF4-FFF2-40B4-BE49-F238E27FC236}">
                <a16:creationId xmlns:a16="http://schemas.microsoft.com/office/drawing/2014/main" id="{E7E2E411-A629-5341-99C2-7F17B6908437}"/>
              </a:ext>
            </a:extLst>
          </p:cNvPr>
          <p:cNvSpPr/>
          <p:nvPr userDrawn="1"/>
        </p:nvSpPr>
        <p:spPr>
          <a:xfrm>
            <a:off x="12251585" y="1"/>
            <a:ext cx="295633" cy="1354412"/>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E8723B-22D8-9343-A0D8-51036E751EF5}"/>
              </a:ext>
            </a:extLst>
          </p:cNvPr>
          <p:cNvSpPr/>
          <p:nvPr userDrawn="1"/>
        </p:nvSpPr>
        <p:spPr>
          <a:xfrm>
            <a:off x="12251585" y="1354413"/>
            <a:ext cx="295633" cy="1354412"/>
          </a:xfrm>
          <a:prstGeom prst="rect">
            <a:avLst/>
          </a:prstGeom>
          <a:solidFill>
            <a:srgbClr val="FF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A29E75-4F23-C84C-8B0F-712785B7ECDC}"/>
              </a:ext>
            </a:extLst>
          </p:cNvPr>
          <p:cNvSpPr/>
          <p:nvPr userDrawn="1"/>
        </p:nvSpPr>
        <p:spPr>
          <a:xfrm>
            <a:off x="12251585" y="2708825"/>
            <a:ext cx="295633" cy="1354412"/>
          </a:xfrm>
          <a:prstGeom prst="rect">
            <a:avLst/>
          </a:prstGeom>
          <a:solidFill>
            <a:srgbClr val="00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468A2B-020F-5345-94D8-391787EDF10F}"/>
              </a:ext>
            </a:extLst>
          </p:cNvPr>
          <p:cNvSpPr/>
          <p:nvPr userDrawn="1"/>
        </p:nvSpPr>
        <p:spPr>
          <a:xfrm>
            <a:off x="12251585" y="4063237"/>
            <a:ext cx="295633" cy="1354412"/>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64289A-9A5E-4948-BB14-F29AC9262BF5}"/>
              </a:ext>
            </a:extLst>
          </p:cNvPr>
          <p:cNvSpPr/>
          <p:nvPr userDrawn="1"/>
        </p:nvSpPr>
        <p:spPr>
          <a:xfrm>
            <a:off x="12547218" y="2"/>
            <a:ext cx="295633" cy="1354412"/>
          </a:xfrm>
          <a:prstGeom prst="rect">
            <a:avLst/>
          </a:prstGeom>
          <a:solidFill>
            <a:srgbClr val="001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60617C8-523B-E248-8023-1D2D396D90E8}"/>
              </a:ext>
            </a:extLst>
          </p:cNvPr>
          <p:cNvSpPr/>
          <p:nvPr userDrawn="1"/>
        </p:nvSpPr>
        <p:spPr>
          <a:xfrm>
            <a:off x="12547218" y="1354414"/>
            <a:ext cx="295633" cy="1354412"/>
          </a:xfrm>
          <a:prstGeom prst="rect">
            <a:avLst/>
          </a:prstGeom>
          <a:solidFill>
            <a:srgbClr val="4D0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FEA1AD-5B46-B548-9EC4-2F882DFE0016}"/>
              </a:ext>
            </a:extLst>
          </p:cNvPr>
          <p:cNvSpPr/>
          <p:nvPr userDrawn="1"/>
        </p:nvSpPr>
        <p:spPr>
          <a:xfrm>
            <a:off x="12547218" y="2708826"/>
            <a:ext cx="295633" cy="1354412"/>
          </a:xfrm>
          <a:prstGeom prst="rect">
            <a:avLst/>
          </a:prstGeom>
          <a:solidFill>
            <a:srgbClr val="C8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9E1777-A501-164C-BAAD-53E6E7D1D8B9}"/>
              </a:ext>
            </a:extLst>
          </p:cNvPr>
          <p:cNvSpPr/>
          <p:nvPr userDrawn="1"/>
        </p:nvSpPr>
        <p:spPr>
          <a:xfrm>
            <a:off x="12547218" y="4063238"/>
            <a:ext cx="295633" cy="1354412"/>
          </a:xfrm>
          <a:prstGeom prst="rect">
            <a:avLst/>
          </a:prstGeom>
          <a:solidFill>
            <a:srgbClr val="ACF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068D89-3B48-094F-BFEB-627CE3966E9A}"/>
              </a:ext>
            </a:extLst>
          </p:cNvPr>
          <p:cNvSpPr/>
          <p:nvPr userDrawn="1"/>
        </p:nvSpPr>
        <p:spPr>
          <a:xfrm>
            <a:off x="12547218" y="5417649"/>
            <a:ext cx="295633" cy="1440351"/>
          </a:xfrm>
          <a:prstGeom prst="rect">
            <a:avLst/>
          </a:prstGeom>
          <a:solidFill>
            <a:srgbClr val="F8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58A17C84-B298-E649-83B8-67D256B415F8}"/>
              </a:ext>
            </a:extLst>
          </p:cNvPr>
          <p:cNvSpPr>
            <a:spLocks noGrp="1"/>
          </p:cNvSpPr>
          <p:nvPr>
            <p:ph type="body" idx="10" hasCustomPrompt="1"/>
          </p:nvPr>
        </p:nvSpPr>
        <p:spPr>
          <a:xfrm rot="5400000">
            <a:off x="11984384" y="562833"/>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G=26  B=121</a:t>
            </a:r>
          </a:p>
        </p:txBody>
      </p:sp>
      <p:sp>
        <p:nvSpPr>
          <p:cNvPr id="44" name="Text Placeholder 2">
            <a:extLst>
              <a:ext uri="{FF2B5EF4-FFF2-40B4-BE49-F238E27FC236}">
                <a16:creationId xmlns:a16="http://schemas.microsoft.com/office/drawing/2014/main" id="{7FD997BC-CD51-1346-9FF4-98A2EB6E7478}"/>
              </a:ext>
            </a:extLst>
          </p:cNvPr>
          <p:cNvSpPr>
            <a:spLocks noGrp="1"/>
          </p:cNvSpPr>
          <p:nvPr>
            <p:ph type="body" idx="11" hasCustomPrompt="1"/>
          </p:nvPr>
        </p:nvSpPr>
        <p:spPr>
          <a:xfrm rot="5400000">
            <a:off x="11984383" y="1917244"/>
            <a:ext cx="1354413" cy="228748"/>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R=77  G=8  B=87</a:t>
            </a:r>
          </a:p>
        </p:txBody>
      </p:sp>
      <p:sp>
        <p:nvSpPr>
          <p:cNvPr id="45" name="Text Placeholder 2">
            <a:extLst>
              <a:ext uri="{FF2B5EF4-FFF2-40B4-BE49-F238E27FC236}">
                <a16:creationId xmlns:a16="http://schemas.microsoft.com/office/drawing/2014/main" id="{27CBAC8C-5C6B-164D-A91C-D41ADD9DA8B4}"/>
              </a:ext>
            </a:extLst>
          </p:cNvPr>
          <p:cNvSpPr>
            <a:spLocks noGrp="1"/>
          </p:cNvSpPr>
          <p:nvPr>
            <p:ph type="body" idx="12" hasCustomPrompt="1"/>
          </p:nvPr>
        </p:nvSpPr>
        <p:spPr>
          <a:xfrm rot="5400000">
            <a:off x="11984383" y="327165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R=200  G=190  B=191</a:t>
            </a:r>
          </a:p>
        </p:txBody>
      </p:sp>
      <p:sp>
        <p:nvSpPr>
          <p:cNvPr id="46" name="Text Placeholder 2">
            <a:extLst>
              <a:ext uri="{FF2B5EF4-FFF2-40B4-BE49-F238E27FC236}">
                <a16:creationId xmlns:a16="http://schemas.microsoft.com/office/drawing/2014/main" id="{D1C3EA83-38C5-6548-90D4-E777BC4D44F9}"/>
              </a:ext>
            </a:extLst>
          </p:cNvPr>
          <p:cNvSpPr>
            <a:spLocks noGrp="1"/>
          </p:cNvSpPr>
          <p:nvPr>
            <p:ph type="body" idx="13" hasCustomPrompt="1"/>
          </p:nvPr>
        </p:nvSpPr>
        <p:spPr>
          <a:xfrm rot="5400000">
            <a:off x="11984383" y="4626067"/>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R=172  G=245  B=189</a:t>
            </a:r>
          </a:p>
        </p:txBody>
      </p:sp>
      <p:sp>
        <p:nvSpPr>
          <p:cNvPr id="47" name="Text Placeholder 2">
            <a:extLst>
              <a:ext uri="{FF2B5EF4-FFF2-40B4-BE49-F238E27FC236}">
                <a16:creationId xmlns:a16="http://schemas.microsoft.com/office/drawing/2014/main" id="{174F9172-3E71-5848-9101-3C609C45B602}"/>
              </a:ext>
            </a:extLst>
          </p:cNvPr>
          <p:cNvSpPr>
            <a:spLocks noGrp="1"/>
          </p:cNvSpPr>
          <p:nvPr>
            <p:ph type="body" idx="14" hasCustomPrompt="1"/>
          </p:nvPr>
        </p:nvSpPr>
        <p:spPr>
          <a:xfrm rot="5400000">
            <a:off x="11984382" y="6023449"/>
            <a:ext cx="1354413" cy="228748"/>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R=248  G=255  B=142</a:t>
            </a:r>
          </a:p>
        </p:txBody>
      </p:sp>
      <p:sp>
        <p:nvSpPr>
          <p:cNvPr id="48" name="Text Placeholder 2">
            <a:extLst>
              <a:ext uri="{FF2B5EF4-FFF2-40B4-BE49-F238E27FC236}">
                <a16:creationId xmlns:a16="http://schemas.microsoft.com/office/drawing/2014/main" id="{E177306F-FF6E-2F43-AAEA-F7B3749240C2}"/>
              </a:ext>
            </a:extLst>
          </p:cNvPr>
          <p:cNvSpPr>
            <a:spLocks noGrp="1"/>
          </p:cNvSpPr>
          <p:nvPr>
            <p:ph type="body" idx="15" hasCustomPrompt="1"/>
          </p:nvPr>
        </p:nvSpPr>
        <p:spPr>
          <a:xfrm rot="5400000">
            <a:off x="11674999" y="576584"/>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G=121  B=30</a:t>
            </a:r>
          </a:p>
        </p:txBody>
      </p:sp>
      <p:sp>
        <p:nvSpPr>
          <p:cNvPr id="50" name="Text Placeholder 2">
            <a:extLst>
              <a:ext uri="{FF2B5EF4-FFF2-40B4-BE49-F238E27FC236}">
                <a16:creationId xmlns:a16="http://schemas.microsoft.com/office/drawing/2014/main" id="{BCD63476-7991-EE45-BE19-5C05BE119A46}"/>
              </a:ext>
            </a:extLst>
          </p:cNvPr>
          <p:cNvSpPr>
            <a:spLocks noGrp="1"/>
          </p:cNvSpPr>
          <p:nvPr>
            <p:ph type="body" idx="16" hasCustomPrompt="1"/>
          </p:nvPr>
        </p:nvSpPr>
        <p:spPr>
          <a:xfrm rot="5400000">
            <a:off x="11668764" y="1930995"/>
            <a:ext cx="1354413" cy="201243"/>
          </a:xfrm>
        </p:spPr>
        <p:txBody>
          <a:bodyPr lIns="0" tIns="0" rIns="0" bIns="0">
            <a:normAutofit/>
          </a:bodyPr>
          <a:lstStyle>
            <a:lvl1pPr marL="0" indent="0" algn="ctr">
              <a:spcBef>
                <a:spcPts val="0"/>
              </a:spcBef>
              <a:buNone/>
              <a:defRPr sz="9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R=255  G=232  B=212</a:t>
            </a:r>
          </a:p>
        </p:txBody>
      </p:sp>
      <p:sp>
        <p:nvSpPr>
          <p:cNvPr id="51" name="Text Placeholder 2">
            <a:extLst>
              <a:ext uri="{FF2B5EF4-FFF2-40B4-BE49-F238E27FC236}">
                <a16:creationId xmlns:a16="http://schemas.microsoft.com/office/drawing/2014/main" id="{F9B8D787-6492-A24C-855B-06D1B7B6D508}"/>
              </a:ext>
            </a:extLst>
          </p:cNvPr>
          <p:cNvSpPr>
            <a:spLocks noGrp="1"/>
          </p:cNvSpPr>
          <p:nvPr>
            <p:ph type="body" idx="17" hasCustomPrompt="1"/>
          </p:nvPr>
        </p:nvSpPr>
        <p:spPr>
          <a:xfrm rot="5400000">
            <a:off x="11674999" y="3285407"/>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R=0  G=91  B=94</a:t>
            </a:r>
          </a:p>
        </p:txBody>
      </p:sp>
      <p:sp>
        <p:nvSpPr>
          <p:cNvPr id="52" name="Text Placeholder 2">
            <a:extLst>
              <a:ext uri="{FF2B5EF4-FFF2-40B4-BE49-F238E27FC236}">
                <a16:creationId xmlns:a16="http://schemas.microsoft.com/office/drawing/2014/main" id="{BFD153B2-8809-544A-B73F-865500A245DF}"/>
              </a:ext>
            </a:extLst>
          </p:cNvPr>
          <p:cNvSpPr>
            <a:spLocks noGrp="1"/>
          </p:cNvSpPr>
          <p:nvPr>
            <p:ph type="body" idx="18" hasCustomPrompt="1"/>
          </p:nvPr>
        </p:nvSpPr>
        <p:spPr>
          <a:xfrm rot="5400000">
            <a:off x="11668764" y="4639816"/>
            <a:ext cx="1354413" cy="201243"/>
          </a:xfrm>
        </p:spPr>
        <p:txBody>
          <a:bodyPr lIns="0" tIns="0" rIns="0" bIns="0">
            <a:normAutofit/>
          </a:bodyPr>
          <a:lstStyle>
            <a:lvl1pPr marL="0" indent="0" algn="ctr">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R=123  G=185  B=203</a:t>
            </a:r>
          </a:p>
        </p:txBody>
      </p:sp>
      <p:sp>
        <p:nvSpPr>
          <p:cNvPr id="56" name="Rectangle 55">
            <a:extLst>
              <a:ext uri="{FF2B5EF4-FFF2-40B4-BE49-F238E27FC236}">
                <a16:creationId xmlns:a16="http://schemas.microsoft.com/office/drawing/2014/main" id="{471E7265-6347-5148-B88E-B4DDFE6378F0}"/>
              </a:ext>
            </a:extLst>
          </p:cNvPr>
          <p:cNvSpPr/>
          <p:nvPr userDrawn="1"/>
        </p:nvSpPr>
        <p:spPr>
          <a:xfrm>
            <a:off x="11760713" y="-1"/>
            <a:ext cx="425790" cy="1172667"/>
          </a:xfrm>
          <a:prstGeom prst="rect">
            <a:avLst/>
          </a:prstGeom>
          <a:solidFill>
            <a:srgbClr val="FF7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E0A4AB-3C57-5B4B-AB4A-BABE8BC79CC1}"/>
              </a:ext>
            </a:extLst>
          </p:cNvPr>
          <p:cNvSpPr/>
          <p:nvPr userDrawn="1"/>
        </p:nvSpPr>
        <p:spPr>
          <a:xfrm>
            <a:off x="11760713" y="1172667"/>
            <a:ext cx="425790" cy="5685334"/>
          </a:xfrm>
          <a:prstGeom prst="rect">
            <a:avLst/>
          </a:prstGeom>
          <a:solidFill>
            <a:srgbClr val="7BB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F56AAC5F-9E53-7241-8D1D-64B68FC46F76}"/>
              </a:ext>
            </a:extLst>
          </p:cNvPr>
          <p:cNvSpPr>
            <a:spLocks noGrp="1"/>
          </p:cNvSpPr>
          <p:nvPr>
            <p:ph type="body" idx="1" hasCustomPrompt="1"/>
          </p:nvPr>
        </p:nvSpPr>
        <p:spPr>
          <a:xfrm>
            <a:off x="565392" y="604316"/>
            <a:ext cx="7049956" cy="166991"/>
          </a:xfrm>
        </p:spPr>
        <p:txBody>
          <a:bodyPr lIns="0" tIns="0" rIns="0" bIns="0">
            <a:normAutofit/>
          </a:bodyPr>
          <a:lstStyle>
            <a:lvl1pPr marL="0" indent="0">
              <a:spcBef>
                <a:spcPts val="0"/>
              </a:spcBef>
              <a:buNone/>
              <a:defRPr sz="1000">
                <a:solidFill>
                  <a:srgbClr val="7BB9C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Title</a:t>
            </a:r>
          </a:p>
        </p:txBody>
      </p:sp>
      <p:pic>
        <p:nvPicPr>
          <p:cNvPr id="3" name="Picture 2">
            <a:extLst>
              <a:ext uri="{FF2B5EF4-FFF2-40B4-BE49-F238E27FC236}">
                <a16:creationId xmlns:a16="http://schemas.microsoft.com/office/drawing/2014/main" id="{BABD9D0C-2660-C947-B18C-BC53A45374E1}"/>
              </a:ext>
            </a:extLst>
          </p:cNvPr>
          <p:cNvPicPr>
            <a:picLocks noChangeAspect="1"/>
          </p:cNvPicPr>
          <p:nvPr userDrawn="1"/>
        </p:nvPicPr>
        <p:blipFill>
          <a:blip r:embed="rId2"/>
          <a:srcRect/>
          <a:stretch/>
        </p:blipFill>
        <p:spPr>
          <a:xfrm>
            <a:off x="11833440" y="427819"/>
            <a:ext cx="294295" cy="322548"/>
          </a:xfrm>
          <a:prstGeom prst="rect">
            <a:avLst/>
          </a:prstGeom>
        </p:spPr>
      </p:pic>
      <p:sp>
        <p:nvSpPr>
          <p:cNvPr id="4" name="TextBox 3">
            <a:extLst>
              <a:ext uri="{FF2B5EF4-FFF2-40B4-BE49-F238E27FC236}">
                <a16:creationId xmlns:a16="http://schemas.microsoft.com/office/drawing/2014/main" id="{4A4B70E5-05B6-B349-926B-C80E5122BE17}"/>
              </a:ext>
            </a:extLst>
          </p:cNvPr>
          <p:cNvSpPr txBox="1"/>
          <p:nvPr userDrawn="1"/>
        </p:nvSpPr>
        <p:spPr>
          <a:xfrm rot="5400000">
            <a:off x="10816940" y="3106488"/>
            <a:ext cx="2328984" cy="169277"/>
          </a:xfrm>
          <a:prstGeom prst="rect">
            <a:avLst/>
          </a:prstGeom>
          <a:noFill/>
        </p:spPr>
        <p:txBody>
          <a:bodyPr wrap="square" lIns="0" tIns="0" rIns="0" bIns="0" rtlCol="0">
            <a:spAutoFit/>
          </a:bodyPr>
          <a:lstStyle/>
          <a:p>
            <a:r>
              <a:rPr lang="en-US" sz="1100" b="1" dirty="0">
                <a:solidFill>
                  <a:schemeClr val="bg1"/>
                </a:solidFill>
                <a:latin typeface="Arial" panose="020B0604020202020204" pitchFamily="34" charset="0"/>
                <a:cs typeface="Arial" panose="020B0604020202020204" pitchFamily="34" charset="0"/>
              </a:rPr>
              <a:t>Atlantic Technological University</a:t>
            </a:r>
          </a:p>
        </p:txBody>
      </p:sp>
      <p:cxnSp>
        <p:nvCxnSpPr>
          <p:cNvPr id="6" name="Straight Connector 5">
            <a:extLst>
              <a:ext uri="{FF2B5EF4-FFF2-40B4-BE49-F238E27FC236}">
                <a16:creationId xmlns:a16="http://schemas.microsoft.com/office/drawing/2014/main" id="{978CC404-F1A9-674C-885A-C74BD012CF07}"/>
              </a:ext>
            </a:extLst>
          </p:cNvPr>
          <p:cNvCxnSpPr/>
          <p:nvPr userDrawn="1"/>
        </p:nvCxnSpPr>
        <p:spPr>
          <a:xfrm>
            <a:off x="2750180" y="2701319"/>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D31ECD-E107-1E49-A68D-F6C84E5736F7}"/>
              </a:ext>
            </a:extLst>
          </p:cNvPr>
          <p:cNvCxnSpPr/>
          <p:nvPr userDrawn="1"/>
        </p:nvCxnSpPr>
        <p:spPr>
          <a:xfrm>
            <a:off x="2750180" y="3449940"/>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8E28EF-0B39-244A-B2C0-002E73765E6C}"/>
              </a:ext>
            </a:extLst>
          </p:cNvPr>
          <p:cNvCxnSpPr/>
          <p:nvPr userDrawn="1"/>
        </p:nvCxnSpPr>
        <p:spPr>
          <a:xfrm>
            <a:off x="2750180" y="4209613"/>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57B40D-4CF0-7749-9710-216AB3BBF499}"/>
              </a:ext>
            </a:extLst>
          </p:cNvPr>
          <p:cNvCxnSpPr/>
          <p:nvPr userDrawn="1"/>
        </p:nvCxnSpPr>
        <p:spPr>
          <a:xfrm>
            <a:off x="2750180" y="4963470"/>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2BDE61-1798-DC4F-A069-2740A53097C2}"/>
              </a:ext>
            </a:extLst>
          </p:cNvPr>
          <p:cNvCxnSpPr/>
          <p:nvPr userDrawn="1"/>
        </p:nvCxnSpPr>
        <p:spPr>
          <a:xfrm>
            <a:off x="2750180" y="5717326"/>
            <a:ext cx="6910351" cy="0"/>
          </a:xfrm>
          <a:prstGeom prst="line">
            <a:avLst/>
          </a:prstGeom>
          <a:ln>
            <a:solidFill>
              <a:srgbClr val="7BB9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23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ABF38-DA5A-D347-A148-C44CAE559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20EA475-38F4-5545-A062-A347C38E8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7D687B-FC81-7E44-94FB-1E4E13EE2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D1E78-81D4-B94E-B52E-D499FAE80EB0}" type="datetimeFigureOut">
              <a:rPr lang="en-US" smtClean="0"/>
              <a:t>5/22/2022</a:t>
            </a:fld>
            <a:endParaRPr lang="en-US"/>
          </a:p>
        </p:txBody>
      </p:sp>
      <p:sp>
        <p:nvSpPr>
          <p:cNvPr id="5" name="Footer Placeholder 4">
            <a:extLst>
              <a:ext uri="{FF2B5EF4-FFF2-40B4-BE49-F238E27FC236}">
                <a16:creationId xmlns:a16="http://schemas.microsoft.com/office/drawing/2014/main" id="{1BA094AF-E6B8-D542-B554-B9BB5331F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AEF49-CFC8-3F47-AE35-D1C2A0567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AD4D7-D00C-724C-8A2F-2511BCCFC573}" type="slidenum">
              <a:rPr lang="en-US" smtClean="0"/>
              <a:t>‹#›</a:t>
            </a:fld>
            <a:endParaRPr lang="en-US"/>
          </a:p>
        </p:txBody>
      </p:sp>
    </p:spTree>
    <p:extLst>
      <p:ext uri="{BB962C8B-B14F-4D97-AF65-F5344CB8AC3E}">
        <p14:creationId xmlns:p14="http://schemas.microsoft.com/office/powerpoint/2010/main" val="17849473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98" r:id="rId28"/>
    <p:sldLayoutId id="2147483699" r:id="rId29"/>
    <p:sldLayoutId id="2147483700" r:id="rId30"/>
    <p:sldLayoutId id="2147483701" r:id="rId31"/>
    <p:sldLayoutId id="2147483702" r:id="rId32"/>
    <p:sldLayoutId id="2147483703"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17E03-AB3F-F941-BAA6-88BD7607B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9E644A-0AAD-4E4F-9221-F6F5B6558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0D75E6-6DAF-994D-A12D-DAB7BCC3E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57503-3A87-4042-A81B-AC04669F1A60}" type="datetimeFigureOut">
              <a:rPr lang="en-US" smtClean="0"/>
              <a:t>5/22/2022</a:t>
            </a:fld>
            <a:endParaRPr lang="en-US"/>
          </a:p>
        </p:txBody>
      </p:sp>
      <p:sp>
        <p:nvSpPr>
          <p:cNvPr id="5" name="Footer Placeholder 4">
            <a:extLst>
              <a:ext uri="{FF2B5EF4-FFF2-40B4-BE49-F238E27FC236}">
                <a16:creationId xmlns:a16="http://schemas.microsoft.com/office/drawing/2014/main" id="{3C616EFF-7577-5742-8FBB-FD0F24505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42C3E-8768-5345-8D34-FDA6D057E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CA777-8800-9443-8004-CC136FAF2E1A}" type="slidenum">
              <a:rPr lang="en-US" smtClean="0"/>
              <a:t>‹#›</a:t>
            </a:fld>
            <a:endParaRPr lang="en-US"/>
          </a:p>
        </p:txBody>
      </p:sp>
    </p:spTree>
    <p:extLst>
      <p:ext uri="{BB962C8B-B14F-4D97-AF65-F5344CB8AC3E}">
        <p14:creationId xmlns:p14="http://schemas.microsoft.com/office/powerpoint/2010/main" val="375821480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mailto:haran.Maureen@itsligo.ie" TargetMode="External"/><Relationship Id="rId2" Type="http://schemas.openxmlformats.org/officeDocument/2006/relationships/image" Target="../media/image49.png"/><Relationship Id="rId1" Type="http://schemas.openxmlformats.org/officeDocument/2006/relationships/slideLayout" Target="../slideLayouts/slideLayout33.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A3D-BA17-F642-B22E-DD71C184E86E}"/>
              </a:ext>
            </a:extLst>
          </p:cNvPr>
          <p:cNvSpPr>
            <a:spLocks noGrp="1"/>
          </p:cNvSpPr>
          <p:nvPr>
            <p:ph type="title"/>
          </p:nvPr>
        </p:nvSpPr>
        <p:spPr>
          <a:xfrm>
            <a:off x="5903401" y="3617323"/>
            <a:ext cx="5919094" cy="1549359"/>
          </a:xfrm>
        </p:spPr>
        <p:txBody>
          <a:bodyPr>
            <a:normAutofit fontScale="90000"/>
          </a:bodyPr>
          <a:lstStyle/>
          <a:p>
            <a:r>
              <a:rPr lang="en-US" sz="4000" dirty="0"/>
              <a:t>Conceptualizing the Student Voice through Communication Pathways, </a:t>
            </a:r>
            <a:r>
              <a:rPr lang="en-US" sz="3100" i="1" dirty="0"/>
              <a:t>an NFETL Initiative</a:t>
            </a:r>
            <a:br>
              <a:rPr lang="en-US" sz="3100" i="1" dirty="0"/>
            </a:br>
            <a:br>
              <a:rPr lang="en-US" dirty="0"/>
            </a:br>
            <a:endParaRPr lang="en-US" sz="2200" dirty="0"/>
          </a:p>
        </p:txBody>
      </p:sp>
      <p:sp>
        <p:nvSpPr>
          <p:cNvPr id="3" name="Text Placeholder 2">
            <a:extLst>
              <a:ext uri="{FF2B5EF4-FFF2-40B4-BE49-F238E27FC236}">
                <a16:creationId xmlns:a16="http://schemas.microsoft.com/office/drawing/2014/main" id="{FCE4FF5E-0BEB-6645-B3A2-005B6CA3ABA1}"/>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9580FAB4-42D9-B941-AF5D-0FF2A1F9CFEC}"/>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1E67A351-3040-714E-9C5D-E1799B1D8FF5}"/>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1E4A5153-756A-1447-AEE0-7B73DC77A18E}"/>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38F9A4C7-5E85-2043-A134-C2D16E40AC50}"/>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27E29912-09FB-3145-A51D-C7430BD1847C}"/>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C2387DE0-451D-A047-9473-BA497EAD9E60}"/>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BEEA40A5-32B4-4043-A85D-EC409D3E40B5}"/>
              </a:ext>
            </a:extLst>
          </p:cNvPr>
          <p:cNvSpPr>
            <a:spLocks noGrp="1"/>
          </p:cNvSpPr>
          <p:nvPr>
            <p:ph type="body" idx="17"/>
          </p:nvPr>
        </p:nvSpPr>
        <p:spPr/>
        <p:txBody>
          <a:bodyPr/>
          <a:lstStyle/>
          <a:p>
            <a:endParaRPr lang="en-US" dirty="0"/>
          </a:p>
        </p:txBody>
      </p:sp>
      <p:sp>
        <p:nvSpPr>
          <p:cNvPr id="11" name="Text Placeholder 10">
            <a:extLst>
              <a:ext uri="{FF2B5EF4-FFF2-40B4-BE49-F238E27FC236}">
                <a16:creationId xmlns:a16="http://schemas.microsoft.com/office/drawing/2014/main" id="{8D40703F-BF49-CF4C-A69D-75000F0E29F5}"/>
              </a:ext>
            </a:extLst>
          </p:cNvPr>
          <p:cNvSpPr>
            <a:spLocks noGrp="1"/>
          </p:cNvSpPr>
          <p:nvPr>
            <p:ph type="body" idx="18"/>
          </p:nvPr>
        </p:nvSpPr>
        <p:spPr/>
        <p:txBody>
          <a:bodyPr/>
          <a:lstStyle/>
          <a:p>
            <a:endParaRPr lang="en-US"/>
          </a:p>
        </p:txBody>
      </p:sp>
    </p:spTree>
    <p:extLst>
      <p:ext uri="{BB962C8B-B14F-4D97-AF65-F5344CB8AC3E}">
        <p14:creationId xmlns:p14="http://schemas.microsoft.com/office/powerpoint/2010/main" val="65870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pic>
        <p:nvPicPr>
          <p:cNvPr id="34" name="Picture 33">
            <a:extLst>
              <a:ext uri="{FF2B5EF4-FFF2-40B4-BE49-F238E27FC236}">
                <a16:creationId xmlns:a16="http://schemas.microsoft.com/office/drawing/2014/main" id="{498573A5-EF2E-4E1E-8D1B-832F086F09DD}"/>
              </a:ext>
            </a:extLst>
          </p:cNvPr>
          <p:cNvPicPr>
            <a:picLocks noChangeAspect="1"/>
          </p:cNvPicPr>
          <p:nvPr/>
        </p:nvPicPr>
        <p:blipFill>
          <a:blip r:embed="rId2"/>
          <a:stretch>
            <a:fillRect/>
          </a:stretch>
        </p:blipFill>
        <p:spPr>
          <a:xfrm>
            <a:off x="691183" y="116506"/>
            <a:ext cx="6230219" cy="6106377"/>
          </a:xfrm>
          <a:prstGeom prst="rect">
            <a:avLst/>
          </a:prstGeom>
        </p:spPr>
      </p:pic>
      <p:pic>
        <p:nvPicPr>
          <p:cNvPr id="21" name="Picture 20">
            <a:extLst>
              <a:ext uri="{FF2B5EF4-FFF2-40B4-BE49-F238E27FC236}">
                <a16:creationId xmlns:a16="http://schemas.microsoft.com/office/drawing/2014/main" id="{34566834-B680-42D6-89F9-E66C5E8AA640}"/>
              </a:ext>
            </a:extLst>
          </p:cNvPr>
          <p:cNvPicPr>
            <a:picLocks noChangeAspect="1"/>
          </p:cNvPicPr>
          <p:nvPr/>
        </p:nvPicPr>
        <p:blipFill>
          <a:blip r:embed="rId3"/>
          <a:stretch>
            <a:fillRect/>
          </a:stretch>
        </p:blipFill>
        <p:spPr>
          <a:xfrm>
            <a:off x="2614261" y="635117"/>
            <a:ext cx="5145464" cy="6222883"/>
          </a:xfrm>
          <a:prstGeom prst="rect">
            <a:avLst/>
          </a:prstGeom>
        </p:spPr>
      </p:pic>
      <p:pic>
        <p:nvPicPr>
          <p:cNvPr id="19" name="Picture 18">
            <a:extLst>
              <a:ext uri="{FF2B5EF4-FFF2-40B4-BE49-F238E27FC236}">
                <a16:creationId xmlns:a16="http://schemas.microsoft.com/office/drawing/2014/main" id="{A085B6DF-95A9-416F-B602-55DE41B40E7A}"/>
              </a:ext>
            </a:extLst>
          </p:cNvPr>
          <p:cNvPicPr>
            <a:picLocks noChangeAspect="1"/>
          </p:cNvPicPr>
          <p:nvPr/>
        </p:nvPicPr>
        <p:blipFill>
          <a:blip r:embed="rId4"/>
          <a:stretch>
            <a:fillRect/>
          </a:stretch>
        </p:blipFill>
        <p:spPr>
          <a:xfrm>
            <a:off x="4770432" y="2184591"/>
            <a:ext cx="6087325" cy="3515216"/>
          </a:xfrm>
          <a:prstGeom prst="rect">
            <a:avLst/>
          </a:prstGeom>
        </p:spPr>
      </p:pic>
      <p:pic>
        <p:nvPicPr>
          <p:cNvPr id="5122" name="Picture 2" descr="Microsoft Forms and Take a Test | Paths to Technology | Perkins eLearning">
            <a:extLst>
              <a:ext uri="{FF2B5EF4-FFF2-40B4-BE49-F238E27FC236}">
                <a16:creationId xmlns:a16="http://schemas.microsoft.com/office/drawing/2014/main" id="{C07FE3F4-0D0A-4D32-83B6-A4873F130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0496" y="19772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7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pic>
        <p:nvPicPr>
          <p:cNvPr id="6146" name="Picture 2" descr="Focus group discussion Stock Illustrations, Images &amp; Vectors | Shutterstock">
            <a:extLst>
              <a:ext uri="{FF2B5EF4-FFF2-40B4-BE49-F238E27FC236}">
                <a16:creationId xmlns:a16="http://schemas.microsoft.com/office/drawing/2014/main" id="{9F3C971F-6D13-44AF-936A-CE26D98FD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8876" r="47487" b="50000"/>
          <a:stretch/>
        </p:blipFill>
        <p:spPr bwMode="auto">
          <a:xfrm>
            <a:off x="0" y="1469205"/>
            <a:ext cx="6821257" cy="406800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C93FC38A-89AB-4923-B8F8-CD9BC9CA3A60}"/>
              </a:ext>
            </a:extLst>
          </p:cNvPr>
          <p:cNvSpPr>
            <a:spLocks noGrp="1"/>
          </p:cNvSpPr>
          <p:nvPr>
            <p:ph type="title"/>
          </p:nvPr>
        </p:nvSpPr>
        <p:spPr>
          <a:xfrm>
            <a:off x="7263829" y="1025303"/>
            <a:ext cx="3575405" cy="3737738"/>
          </a:xfrm>
        </p:spPr>
        <p:txBody>
          <a:bodyPr>
            <a:normAutofit fontScale="90000"/>
          </a:bodyPr>
          <a:lstStyle/>
          <a:p>
            <a:r>
              <a:rPr lang="en-US" dirty="0"/>
              <a:t>6 Lecturers nominated students.</a:t>
            </a:r>
            <a:br>
              <a:rPr lang="en-US" dirty="0"/>
            </a:br>
            <a:br>
              <a:rPr lang="en-US" dirty="0"/>
            </a:br>
            <a:r>
              <a:rPr lang="en-US" dirty="0"/>
              <a:t>4 Student Focus Groups were conducted.</a:t>
            </a:r>
            <a:br>
              <a:rPr lang="en-US" dirty="0"/>
            </a:br>
            <a:br>
              <a:rPr lang="en-US" dirty="0"/>
            </a:br>
            <a:r>
              <a:rPr lang="en-US" dirty="0"/>
              <a:t>12 students participated overall.</a:t>
            </a:r>
          </a:p>
        </p:txBody>
      </p:sp>
    </p:spTree>
    <p:extLst>
      <p:ext uri="{BB962C8B-B14F-4D97-AF65-F5344CB8AC3E}">
        <p14:creationId xmlns:p14="http://schemas.microsoft.com/office/powerpoint/2010/main" val="381800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pic>
        <p:nvPicPr>
          <p:cNvPr id="12" name="Picture 11">
            <a:extLst>
              <a:ext uri="{FF2B5EF4-FFF2-40B4-BE49-F238E27FC236}">
                <a16:creationId xmlns:a16="http://schemas.microsoft.com/office/drawing/2014/main" id="{CBF9EE2E-5E15-4693-9020-C64BA5656D58}"/>
              </a:ext>
            </a:extLst>
          </p:cNvPr>
          <p:cNvPicPr>
            <a:picLocks noChangeAspect="1"/>
          </p:cNvPicPr>
          <p:nvPr/>
        </p:nvPicPr>
        <p:blipFill>
          <a:blip r:embed="rId3"/>
          <a:stretch>
            <a:fillRect/>
          </a:stretch>
        </p:blipFill>
        <p:spPr>
          <a:xfrm>
            <a:off x="-96966" y="1"/>
            <a:ext cx="11799903" cy="6858000"/>
          </a:xfrm>
          <a:prstGeom prst="rect">
            <a:avLst/>
          </a:prstGeom>
        </p:spPr>
      </p:pic>
      <p:pic>
        <p:nvPicPr>
          <p:cNvPr id="7170" name="Picture 2" descr="355 Business Ask Questions Interview Photos - Free &amp; Royalty-Free Stock  Photos from Dreamstime">
            <a:extLst>
              <a:ext uri="{FF2B5EF4-FFF2-40B4-BE49-F238E27FC236}">
                <a16:creationId xmlns:a16="http://schemas.microsoft.com/office/drawing/2014/main" id="{E7530629-55C7-424A-9D37-3D51F124B8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40" b="12060"/>
          <a:stretch/>
        </p:blipFill>
        <p:spPr bwMode="auto">
          <a:xfrm rot="20250425">
            <a:off x="2270524" y="2580927"/>
            <a:ext cx="4262779"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0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BA3C-98D6-BB4A-858B-B354557AB626}"/>
              </a:ext>
            </a:extLst>
          </p:cNvPr>
          <p:cNvSpPr>
            <a:spLocks noGrp="1"/>
          </p:cNvSpPr>
          <p:nvPr>
            <p:ph type="title"/>
          </p:nvPr>
        </p:nvSpPr>
        <p:spPr>
          <a:xfrm>
            <a:off x="453152" y="2738978"/>
            <a:ext cx="3987209" cy="666638"/>
          </a:xfrm>
        </p:spPr>
        <p:txBody>
          <a:bodyPr>
            <a:normAutofit/>
          </a:bodyPr>
          <a:lstStyle/>
          <a:p>
            <a:r>
              <a:rPr lang="en-US" dirty="0"/>
              <a:t>What did we learn?</a:t>
            </a:r>
          </a:p>
        </p:txBody>
      </p:sp>
      <p:sp>
        <p:nvSpPr>
          <p:cNvPr id="3" name="Text Placeholder 2">
            <a:extLst>
              <a:ext uri="{FF2B5EF4-FFF2-40B4-BE49-F238E27FC236}">
                <a16:creationId xmlns:a16="http://schemas.microsoft.com/office/drawing/2014/main" id="{2DEE16F8-B774-7841-95CE-5D30B510C33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EA0A08C8-F354-1C49-9773-18187F11201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6593F9A-8650-C046-86A0-FA81CAEE4050}"/>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D746FE2F-787F-9843-A637-423C2F861C8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4EC25965-BF9C-4046-8B2B-0C320856888E}"/>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FF46A85-72B1-B74F-BA29-3D11F909C7F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1FC8FD6-2EEF-894C-A0F6-97CC7D4C3C53}"/>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EE4B92EF-33E9-F341-8ED3-446E2FE06F86}"/>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3B9367-54DA-244E-AAF0-3C827DF3AD12}"/>
              </a:ext>
            </a:extLst>
          </p:cNvPr>
          <p:cNvSpPr>
            <a:spLocks noGrp="1"/>
          </p:cNvSpPr>
          <p:nvPr>
            <p:ph type="body" idx="18"/>
          </p:nvPr>
        </p:nvSpPr>
        <p:spPr/>
        <p:txBody>
          <a:bodyPr/>
          <a:lstStyle/>
          <a:p>
            <a:endParaRPr lang="en-US"/>
          </a:p>
        </p:txBody>
      </p:sp>
      <p:pic>
        <p:nvPicPr>
          <p:cNvPr id="13" name="Picture 12" descr="UDL Conference logo">
            <a:extLst>
              <a:ext uri="{FF2B5EF4-FFF2-40B4-BE49-F238E27FC236}">
                <a16:creationId xmlns:a16="http://schemas.microsoft.com/office/drawing/2014/main" id="{FF3E04D8-3F68-49AD-BA36-2F05B79CC7DA}"/>
              </a:ext>
            </a:extLst>
          </p:cNvPr>
          <p:cNvPicPr>
            <a:picLocks noChangeAspect="1"/>
          </p:cNvPicPr>
          <p:nvPr/>
        </p:nvPicPr>
        <p:blipFill rotWithShape="1">
          <a:blip r:embed="rId2"/>
          <a:srcRect r="47823"/>
          <a:stretch/>
        </p:blipFill>
        <p:spPr>
          <a:xfrm>
            <a:off x="5430976" y="-1"/>
            <a:ext cx="6307872" cy="6879266"/>
          </a:xfrm>
          <a:prstGeom prst="rect">
            <a:avLst/>
          </a:prstGeom>
        </p:spPr>
      </p:pic>
    </p:spTree>
    <p:extLst>
      <p:ext uri="{BB962C8B-B14F-4D97-AF65-F5344CB8AC3E}">
        <p14:creationId xmlns:p14="http://schemas.microsoft.com/office/powerpoint/2010/main" val="192736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176777" y="106082"/>
            <a:ext cx="4654193" cy="1204189"/>
          </a:xfrm>
        </p:spPr>
        <p:txBody>
          <a:bodyPr>
            <a:normAutofit/>
          </a:bodyPr>
          <a:lstStyle/>
          <a:p>
            <a:r>
              <a:rPr lang="en-US" dirty="0"/>
              <a:t>Student Responses</a:t>
            </a:r>
          </a:p>
        </p:txBody>
      </p:sp>
      <p:sp>
        <p:nvSpPr>
          <p:cNvPr id="2" name="Thought Bubble: Cloud 1">
            <a:extLst>
              <a:ext uri="{FF2B5EF4-FFF2-40B4-BE49-F238E27FC236}">
                <a16:creationId xmlns:a16="http://schemas.microsoft.com/office/drawing/2014/main" id="{CF250AFA-6932-4FC8-A606-374087AA17F1}"/>
              </a:ext>
            </a:extLst>
          </p:cNvPr>
          <p:cNvSpPr/>
          <p:nvPr/>
        </p:nvSpPr>
        <p:spPr>
          <a:xfrm>
            <a:off x="6385259" y="361507"/>
            <a:ext cx="4654193" cy="3851067"/>
          </a:xfrm>
          <a:prstGeom prst="cloudCallou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IE" sz="1800" dirty="0">
                <a:effectLst/>
                <a:latin typeface="Eras Light ITC" panose="020B0402030504020804" pitchFamily="34" charset="0"/>
                <a:ea typeface="Calibri" panose="020F0502020204030204" pitchFamily="34" charset="0"/>
                <a:cs typeface="Times New Roman" panose="02020603050405020304" pitchFamily="18" charset="0"/>
              </a:rPr>
              <a:t>“</a:t>
            </a:r>
            <a:r>
              <a:rPr lang="en-IE"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rPr>
              <a:t>Equal opportunities in our studies.”</a:t>
            </a:r>
          </a:p>
          <a:p>
            <a:pPr>
              <a:lnSpc>
                <a:spcPct val="107000"/>
              </a:lnSpc>
              <a:spcAft>
                <a:spcPts val="800"/>
              </a:spcAft>
            </a:pPr>
            <a:r>
              <a:rPr lang="en-IE" sz="2000" b="1" dirty="0">
                <a:solidFill>
                  <a:srgbClr val="001A79"/>
                </a:solidFill>
                <a:latin typeface="Eras Light ITC" panose="020B0402030504020804" pitchFamily="34" charset="0"/>
                <a:ea typeface="Calibri" panose="020F0502020204030204" pitchFamily="34" charset="0"/>
                <a:cs typeface="Times New Roman" panose="02020603050405020304" pitchFamily="18" charset="0"/>
              </a:rPr>
              <a:t>“</a:t>
            </a:r>
            <a:r>
              <a:rPr lang="en-IE"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rPr>
              <a:t>Image of the playing field with equality boxes.”</a:t>
            </a:r>
          </a:p>
          <a:p>
            <a:pPr>
              <a:lnSpc>
                <a:spcPct val="107000"/>
              </a:lnSpc>
              <a:spcAft>
                <a:spcPts val="800"/>
              </a:spcAft>
            </a:pPr>
            <a:r>
              <a:rPr lang="en-IE"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rPr>
              <a:t>“Access to info regardless of background or identity.”</a:t>
            </a:r>
          </a:p>
        </p:txBody>
      </p:sp>
      <p:pic>
        <p:nvPicPr>
          <p:cNvPr id="10244" name="Picture 4" descr="Guide for Recently Divorced Women in Boca Raton: Part I | Klein Attorneys">
            <a:extLst>
              <a:ext uri="{FF2B5EF4-FFF2-40B4-BE49-F238E27FC236}">
                <a16:creationId xmlns:a16="http://schemas.microsoft.com/office/drawing/2014/main" id="{B007A0F4-711A-46AD-857F-AB228DA16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082" y="4848668"/>
            <a:ext cx="2771775" cy="16478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485A0C7-AD78-4913-BE6F-BCAFAD601B1E}"/>
              </a:ext>
            </a:extLst>
          </p:cNvPr>
          <p:cNvSpPr txBox="1"/>
          <p:nvPr/>
        </p:nvSpPr>
        <p:spPr>
          <a:xfrm>
            <a:off x="1664790" y="4740437"/>
            <a:ext cx="5970552" cy="1569660"/>
          </a:xfrm>
          <a:prstGeom prst="rect">
            <a:avLst/>
          </a:prstGeom>
          <a:noFill/>
        </p:spPr>
        <p:txBody>
          <a:bodyPr wrap="square">
            <a:spAutoFit/>
          </a:bodyPr>
          <a:lstStyle/>
          <a:p>
            <a:r>
              <a:rPr lang="en-GB" sz="2400" dirty="0">
                <a:solidFill>
                  <a:srgbClr val="005B5E"/>
                </a:solidFill>
              </a:rPr>
              <a:t>Equitable learning has been described as being inclusive, fair and impartial. In the context of your learning, what does equitable learning means to you? </a:t>
            </a:r>
            <a:endParaRPr lang="en-IE" sz="2400" dirty="0">
              <a:solidFill>
                <a:srgbClr val="005B5E"/>
              </a:solidFill>
            </a:endParaRPr>
          </a:p>
        </p:txBody>
      </p:sp>
      <p:pic>
        <p:nvPicPr>
          <p:cNvPr id="10246" name="Picture 6" descr="Chris Padden sur Twitter : &quot;I keep hearing the same misconception in  education: that equality and equity mean the same thing. They don't!  Equality is to level the playing field, equity is">
            <a:extLst>
              <a:ext uri="{FF2B5EF4-FFF2-40B4-BE49-F238E27FC236}">
                <a16:creationId xmlns:a16="http://schemas.microsoft.com/office/drawing/2014/main" id="{902C87AF-4E08-43B2-9BD8-59668DDF0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6" y="708176"/>
            <a:ext cx="4854254" cy="36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1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8706040" y="186869"/>
            <a:ext cx="2332233" cy="505546"/>
          </a:xfrm>
        </p:spPr>
        <p:txBody>
          <a:bodyPr>
            <a:normAutofit fontScale="90000"/>
          </a:bodyPr>
          <a:lstStyle/>
          <a:p>
            <a:r>
              <a:rPr lang="en-US" dirty="0"/>
              <a:t>Student Responses</a:t>
            </a:r>
          </a:p>
        </p:txBody>
      </p:sp>
      <p:pic>
        <p:nvPicPr>
          <p:cNvPr id="9218" name="Picture 2" descr="2,477 Focus Group Stock Photos, Pictures &amp; Royalty-Free Images - iStock">
            <a:extLst>
              <a:ext uri="{FF2B5EF4-FFF2-40B4-BE49-F238E27FC236}">
                <a16:creationId xmlns:a16="http://schemas.microsoft.com/office/drawing/2014/main" id="{A6AD0956-2539-472D-8358-18BE27242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04" y="3386028"/>
            <a:ext cx="5829300" cy="33909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2FB01E3-87FD-44B3-945B-9864946D4A9F}"/>
              </a:ext>
            </a:extLst>
          </p:cNvPr>
          <p:cNvSpPr txBox="1"/>
          <p:nvPr/>
        </p:nvSpPr>
        <p:spPr>
          <a:xfrm>
            <a:off x="-326064" y="692415"/>
            <a:ext cx="6422064" cy="1639360"/>
          </a:xfrm>
          <a:prstGeom prst="rect">
            <a:avLst/>
          </a:prstGeom>
          <a:noFill/>
        </p:spPr>
        <p:txBody>
          <a:bodyPr wrap="square">
            <a:spAutoFit/>
          </a:bodyPr>
          <a:lstStyle/>
          <a:p>
            <a:pPr marL="457200">
              <a:lnSpc>
                <a:spcPct val="106000"/>
              </a:lnSpc>
              <a:spcAft>
                <a:spcPts val="800"/>
              </a:spcAft>
            </a:pPr>
            <a:r>
              <a:rPr lang="en-IE" sz="2400" b="1" dirty="0">
                <a:solidFill>
                  <a:srgbClr val="005B5E"/>
                </a:solidFill>
                <a:effectLst/>
                <a:latin typeface="Segoe UI Light" panose="020B0502040204020203" pitchFamily="34" charset="0"/>
                <a:ea typeface="Calibri" panose="020F0502020204030204" pitchFamily="34" charset="0"/>
                <a:cs typeface="Times New Roman" panose="02020603050405020304" pitchFamily="18" charset="0"/>
              </a:rPr>
              <a:t>Do you think the module information was communicated and displayed in a variety of ways and forms to ensure all types of learners could access the material?</a:t>
            </a:r>
            <a:endParaRPr lang="en-IE" sz="2400" b="1" dirty="0">
              <a:solidFill>
                <a:srgbClr val="005B5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CF250AFA-6932-4FC8-A606-374087AA17F1}"/>
              </a:ext>
            </a:extLst>
          </p:cNvPr>
          <p:cNvSpPr/>
          <p:nvPr/>
        </p:nvSpPr>
        <p:spPr>
          <a:xfrm>
            <a:off x="5988654" y="1477065"/>
            <a:ext cx="5369442" cy="4194270"/>
          </a:xfrm>
          <a:prstGeom prst="cloudCallout">
            <a:avLst/>
          </a:prstGeom>
          <a:ln w="38100">
            <a:solidFill>
              <a:srgbClr val="4D0857"/>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IE" sz="1800" b="1" dirty="0">
                <a:effectLst/>
                <a:latin typeface="Eras Light ITC" panose="020B0402030504020804" pitchFamily="34" charset="0"/>
                <a:ea typeface="Calibri" panose="020F0502020204030204" pitchFamily="34" charset="0"/>
                <a:cs typeface="Times New Roman" panose="02020603050405020304" pitchFamily="18" charset="0"/>
              </a:rPr>
              <a:t>“</a:t>
            </a:r>
            <a:r>
              <a:rPr lang="en-IE" sz="2000" b="1" dirty="0">
                <a:solidFill>
                  <a:srgbClr val="4D0857"/>
                </a:solidFill>
                <a:effectLst/>
                <a:latin typeface="Eras Light ITC" panose="020B0402030504020804" pitchFamily="34" charset="0"/>
                <a:ea typeface="Calibri" panose="020F0502020204030204" pitchFamily="34" charset="0"/>
                <a:cs typeface="Times New Roman" panose="02020603050405020304" pitchFamily="18" charset="0"/>
              </a:rPr>
              <a:t>Yes, there was a lot of flexibility in the module.”</a:t>
            </a:r>
          </a:p>
          <a:p>
            <a:r>
              <a:rPr lang="en-IE" sz="2000" b="1" dirty="0">
                <a:solidFill>
                  <a:srgbClr val="4D0857"/>
                </a:solidFill>
                <a:effectLst/>
                <a:latin typeface="Eras Light ITC" panose="020B0402030504020804" pitchFamily="34" charset="0"/>
                <a:ea typeface="Calibri" panose="020F0502020204030204" pitchFamily="34" charset="0"/>
                <a:cs typeface="Times New Roman" panose="02020603050405020304" pitchFamily="18" charset="0"/>
              </a:rPr>
              <a:t>“Teams was used and it was very effective. The info and the content was on Moodle and easy to access. Chat function was active and all recordings were available.”</a:t>
            </a:r>
          </a:p>
          <a:p>
            <a:endParaRPr lang="en-GB" dirty="0"/>
          </a:p>
        </p:txBody>
      </p:sp>
    </p:spTree>
    <p:extLst>
      <p:ext uri="{BB962C8B-B14F-4D97-AF65-F5344CB8AC3E}">
        <p14:creationId xmlns:p14="http://schemas.microsoft.com/office/powerpoint/2010/main" val="242261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8858655" y="118214"/>
            <a:ext cx="2332233" cy="505546"/>
          </a:xfrm>
        </p:spPr>
        <p:txBody>
          <a:bodyPr>
            <a:normAutofit fontScale="90000"/>
          </a:bodyPr>
          <a:lstStyle/>
          <a:p>
            <a:r>
              <a:rPr lang="en-US" dirty="0"/>
              <a:t>Student Responses</a:t>
            </a:r>
          </a:p>
        </p:txBody>
      </p:sp>
      <p:sp>
        <p:nvSpPr>
          <p:cNvPr id="2" name="Thought Bubble: Cloud 1">
            <a:extLst>
              <a:ext uri="{FF2B5EF4-FFF2-40B4-BE49-F238E27FC236}">
                <a16:creationId xmlns:a16="http://schemas.microsoft.com/office/drawing/2014/main" id="{CF250AFA-6932-4FC8-A606-374087AA17F1}"/>
              </a:ext>
            </a:extLst>
          </p:cNvPr>
          <p:cNvSpPr/>
          <p:nvPr/>
        </p:nvSpPr>
        <p:spPr>
          <a:xfrm rot="491249">
            <a:off x="4970669" y="1052720"/>
            <a:ext cx="5569345" cy="4712547"/>
          </a:xfrm>
          <a:prstGeom prst="cloudCallout">
            <a:avLst/>
          </a:prstGeom>
          <a:ln w="38100">
            <a:solidFill>
              <a:srgbClr val="DD65F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E" sz="2000" b="1" dirty="0">
                <a:solidFill>
                  <a:srgbClr val="005B5E"/>
                </a:solidFill>
                <a:effectLst/>
                <a:latin typeface="Eras Light ITC" panose="020B0402030504020804" pitchFamily="34" charset="0"/>
                <a:ea typeface="Calibri" panose="020F0502020204030204" pitchFamily="34" charset="0"/>
                <a:cs typeface="Times New Roman" panose="02020603050405020304" pitchFamily="18" charset="0"/>
              </a:rPr>
              <a:t>“</a:t>
            </a:r>
            <a:r>
              <a:rPr lang="en-IE"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rPr>
              <a:t>No prior knowledge.”</a:t>
            </a:r>
          </a:p>
          <a:p>
            <a:pPr algn="ctr"/>
            <a:endParaRPr lang="en-GB"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endParaRPr>
          </a:p>
          <a:p>
            <a:pPr algn="ctr"/>
            <a:r>
              <a:rPr lang="en-GB"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rPr>
              <a:t>“Set of principles that give individuals equal opportunities to learn.”</a:t>
            </a:r>
          </a:p>
          <a:p>
            <a:pPr algn="ctr"/>
            <a:endParaRPr lang="en-GB" sz="2000" b="1" dirty="0">
              <a:solidFill>
                <a:srgbClr val="001A79"/>
              </a:solidFill>
              <a:latin typeface="Eras Light ITC" panose="020B0402030504020804" pitchFamily="34" charset="0"/>
              <a:ea typeface="Calibri" panose="020F0502020204030204" pitchFamily="34" charset="0"/>
              <a:cs typeface="Times New Roman" panose="02020603050405020304" pitchFamily="18" charset="0"/>
            </a:endParaRPr>
          </a:p>
          <a:p>
            <a:pPr algn="ctr"/>
            <a:r>
              <a:rPr lang="en-GB" sz="2000" b="1" dirty="0">
                <a:solidFill>
                  <a:srgbClr val="001A79"/>
                </a:solidFill>
                <a:latin typeface="Eras Light ITC" panose="020B0402030504020804" pitchFamily="34" charset="0"/>
                <a:ea typeface="Calibri" panose="020F0502020204030204" pitchFamily="34" charset="0"/>
                <a:cs typeface="Times New Roman" panose="02020603050405020304" pitchFamily="18" charset="0"/>
              </a:rPr>
              <a:t>“UDL</a:t>
            </a:r>
            <a:r>
              <a:rPr lang="en-GB"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rPr>
              <a:t>- for example using (simpler language that students can understand in slides, etc.”</a:t>
            </a:r>
            <a:endParaRPr lang="en-IE" sz="2000" b="1" dirty="0">
              <a:solidFill>
                <a:srgbClr val="001A79"/>
              </a:solidFill>
              <a:effectLst/>
              <a:latin typeface="Eras Light ITC" panose="020B0402030504020804" pitchFamily="34" charset="0"/>
              <a:ea typeface="Calibri" panose="020F0502020204030204" pitchFamily="34" charset="0"/>
              <a:cs typeface="Times New Roman" panose="02020603050405020304" pitchFamily="18" charset="0"/>
            </a:endParaRPr>
          </a:p>
          <a:p>
            <a:pPr algn="ctr"/>
            <a:endParaRPr lang="en-IE" dirty="0"/>
          </a:p>
        </p:txBody>
      </p:sp>
      <p:pic>
        <p:nvPicPr>
          <p:cNvPr id="11266" name="Picture 2" descr="24 Group Therapy Support Meeting Illustrations &amp; Clip Art - iStock">
            <a:extLst>
              <a:ext uri="{FF2B5EF4-FFF2-40B4-BE49-F238E27FC236}">
                <a16:creationId xmlns:a16="http://schemas.microsoft.com/office/drawing/2014/main" id="{B9AFDFE4-B880-409D-B4CA-2083D3AF7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13" y="5172075"/>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8BB04EC-CB3C-4C24-A041-075C3CDEF75D}"/>
              </a:ext>
            </a:extLst>
          </p:cNvPr>
          <p:cNvSpPr txBox="1"/>
          <p:nvPr/>
        </p:nvSpPr>
        <p:spPr>
          <a:xfrm>
            <a:off x="229964" y="623760"/>
            <a:ext cx="6422064" cy="856325"/>
          </a:xfrm>
          <a:prstGeom prst="rect">
            <a:avLst/>
          </a:prstGeom>
          <a:noFill/>
        </p:spPr>
        <p:txBody>
          <a:bodyPr wrap="square">
            <a:spAutoFit/>
          </a:bodyPr>
          <a:lstStyle/>
          <a:p>
            <a:pPr marL="457200">
              <a:lnSpc>
                <a:spcPct val="106000"/>
              </a:lnSpc>
              <a:spcAft>
                <a:spcPts val="800"/>
              </a:spcAft>
            </a:pPr>
            <a:r>
              <a:rPr lang="en-IE" sz="2400" b="1" dirty="0">
                <a:solidFill>
                  <a:srgbClr val="005B5E"/>
                </a:solidFill>
                <a:effectLst/>
                <a:latin typeface="Segoe UI Light" panose="020B0502040204020203" pitchFamily="34" charset="0"/>
                <a:ea typeface="Calibri" panose="020F0502020204030204" pitchFamily="34" charset="0"/>
                <a:cs typeface="Times New Roman" panose="02020603050405020304" pitchFamily="18" charset="0"/>
              </a:rPr>
              <a:t>Tell me what you know about Universal Design for Learning (UDL).</a:t>
            </a:r>
            <a:endParaRPr lang="en-IE" sz="2400" b="1" dirty="0">
              <a:solidFill>
                <a:srgbClr val="005B5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16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112623" y="5749269"/>
            <a:ext cx="2332233" cy="505546"/>
          </a:xfrm>
        </p:spPr>
        <p:txBody>
          <a:bodyPr>
            <a:normAutofit fontScale="90000"/>
          </a:bodyPr>
          <a:lstStyle/>
          <a:p>
            <a:r>
              <a:rPr lang="en-US" dirty="0"/>
              <a:t>Student Responses</a:t>
            </a:r>
          </a:p>
        </p:txBody>
      </p:sp>
      <p:sp>
        <p:nvSpPr>
          <p:cNvPr id="2" name="Thought Bubble: Cloud 1">
            <a:extLst>
              <a:ext uri="{FF2B5EF4-FFF2-40B4-BE49-F238E27FC236}">
                <a16:creationId xmlns:a16="http://schemas.microsoft.com/office/drawing/2014/main" id="{CF250AFA-6932-4FC8-A606-374087AA17F1}"/>
              </a:ext>
            </a:extLst>
          </p:cNvPr>
          <p:cNvSpPr/>
          <p:nvPr/>
        </p:nvSpPr>
        <p:spPr>
          <a:xfrm>
            <a:off x="1643764" y="2977569"/>
            <a:ext cx="3722535" cy="3249043"/>
          </a:xfrm>
          <a:prstGeom prst="cloudCallout">
            <a:avLst/>
          </a:prstGeom>
          <a:ln w="28575">
            <a:solidFill>
              <a:srgbClr val="4D085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4D0857"/>
                </a:solidFill>
                <a:latin typeface="Eras Light ITC" panose="020B0402030504020804" pitchFamily="34" charset="0"/>
              </a:rPr>
              <a:t>“Based on how you’ve described it, I can see how my lecturer was varying materials and assessments.”</a:t>
            </a:r>
          </a:p>
        </p:txBody>
      </p:sp>
      <p:sp>
        <p:nvSpPr>
          <p:cNvPr id="15" name="Thought Bubble: Cloud 14">
            <a:extLst>
              <a:ext uri="{FF2B5EF4-FFF2-40B4-BE49-F238E27FC236}">
                <a16:creationId xmlns:a16="http://schemas.microsoft.com/office/drawing/2014/main" id="{AA63AB84-DB42-4D17-A7C5-A5CB839716BA}"/>
              </a:ext>
            </a:extLst>
          </p:cNvPr>
          <p:cNvSpPr/>
          <p:nvPr/>
        </p:nvSpPr>
        <p:spPr>
          <a:xfrm rot="21137354">
            <a:off x="266744" y="1412657"/>
            <a:ext cx="2989779" cy="2498839"/>
          </a:xfrm>
          <a:prstGeom prst="cloudCallou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IE" sz="2000" dirty="0">
                <a:solidFill>
                  <a:srgbClr val="001A79"/>
                </a:solidFill>
                <a:effectLst/>
                <a:latin typeface="Calibri" panose="020F0502020204030204" pitchFamily="34" charset="0"/>
                <a:ea typeface="Calibri" panose="020F0502020204030204" pitchFamily="34" charset="0"/>
                <a:cs typeface="Times New Roman" panose="02020603050405020304" pitchFamily="18" charset="0"/>
              </a:rPr>
              <a:t>“Students who do not get their learning needs met may leave their course.”</a:t>
            </a:r>
          </a:p>
        </p:txBody>
      </p:sp>
      <p:pic>
        <p:nvPicPr>
          <p:cNvPr id="12290" name="Picture 2" descr="299,922 Support Group Stock Photos and Images - 123RF">
            <a:extLst>
              <a:ext uri="{FF2B5EF4-FFF2-40B4-BE49-F238E27FC236}">
                <a16:creationId xmlns:a16="http://schemas.microsoft.com/office/drawing/2014/main" id="{298B92E3-1541-422C-A483-4190DCEFB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068" y="470349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5" name="Thought Bubble: Cloud 34">
            <a:extLst>
              <a:ext uri="{FF2B5EF4-FFF2-40B4-BE49-F238E27FC236}">
                <a16:creationId xmlns:a16="http://schemas.microsoft.com/office/drawing/2014/main" id="{5454F886-7A22-42F1-945F-254B411DA527}"/>
              </a:ext>
            </a:extLst>
          </p:cNvPr>
          <p:cNvSpPr/>
          <p:nvPr/>
        </p:nvSpPr>
        <p:spPr>
          <a:xfrm rot="21137354">
            <a:off x="4582776" y="376020"/>
            <a:ext cx="7358651" cy="5599767"/>
          </a:xfrm>
          <a:prstGeom prst="cloudCallout">
            <a:avLst>
              <a:gd name="adj1" fmla="val -12606"/>
              <a:gd name="adj2" fmla="val 54270"/>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IE" sz="2000" b="1" dirty="0">
                <a:solidFill>
                  <a:srgbClr val="005B5E"/>
                </a:solidFill>
                <a:effectLst/>
                <a:latin typeface="Eras Light ITC" panose="020B0402030504020804" pitchFamily="34" charset="0"/>
                <a:ea typeface="Calibri" panose="020F0502020204030204" pitchFamily="34" charset="0"/>
                <a:cs typeface="Times New Roman" panose="02020603050405020304" pitchFamily="18" charset="0"/>
              </a:rPr>
              <a:t>“One change that was really good was how assembly was taught and it was made practical and real life as opposed to Ppt and learning of efficiency on Ppt. We had to do a whole class exercise broken into different days/ classes and in steps, just like assembly, making an assembly line of the learning of it. It stuck with me and I remember all of it as opposed to just memorising it all, I learned it. (AUTHENTIC)It is appropriate because its allowing people to become interactive, instead of essentially copying notes off the white board(INTERACTIVE)”</a:t>
            </a:r>
          </a:p>
        </p:txBody>
      </p:sp>
      <p:sp>
        <p:nvSpPr>
          <p:cNvPr id="21" name="TextBox 20">
            <a:extLst>
              <a:ext uri="{FF2B5EF4-FFF2-40B4-BE49-F238E27FC236}">
                <a16:creationId xmlns:a16="http://schemas.microsoft.com/office/drawing/2014/main" id="{8C635995-FC3C-4B84-8BFD-2E06D337CEC0}"/>
              </a:ext>
            </a:extLst>
          </p:cNvPr>
          <p:cNvSpPr txBox="1"/>
          <p:nvPr/>
        </p:nvSpPr>
        <p:spPr>
          <a:xfrm>
            <a:off x="-326064" y="344581"/>
            <a:ext cx="6422064" cy="1247842"/>
          </a:xfrm>
          <a:prstGeom prst="rect">
            <a:avLst/>
          </a:prstGeom>
          <a:noFill/>
        </p:spPr>
        <p:txBody>
          <a:bodyPr wrap="square">
            <a:spAutoFit/>
          </a:bodyPr>
          <a:lstStyle/>
          <a:p>
            <a:pPr marL="457200">
              <a:lnSpc>
                <a:spcPct val="106000"/>
              </a:lnSpc>
              <a:spcAft>
                <a:spcPts val="800"/>
              </a:spcAft>
            </a:pPr>
            <a:r>
              <a:rPr lang="en-IE" sz="2400" b="1" dirty="0">
                <a:solidFill>
                  <a:srgbClr val="005B5E"/>
                </a:solidFill>
                <a:effectLst/>
                <a:latin typeface="Segoe UI Light" panose="020B0502040204020203" pitchFamily="34" charset="0"/>
                <a:ea typeface="Calibri" panose="020F0502020204030204" pitchFamily="34" charset="0"/>
                <a:cs typeface="Times New Roman" panose="02020603050405020304" pitchFamily="18" charset="0"/>
              </a:rPr>
              <a:t>Based on your knowledge of UDL, how is it is an appropriate approach to teaching and learning?</a:t>
            </a:r>
            <a:endParaRPr lang="en-IE" sz="2400" b="1" dirty="0">
              <a:solidFill>
                <a:srgbClr val="005B5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62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477 Focus Group Stock Photos, Pictures &amp; Royalty-Free Images - iStock">
            <a:extLst>
              <a:ext uri="{FF2B5EF4-FFF2-40B4-BE49-F238E27FC236}">
                <a16:creationId xmlns:a16="http://schemas.microsoft.com/office/drawing/2014/main" id="{A6AD0956-2539-472D-8358-18BE27242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7" y="4575839"/>
            <a:ext cx="3837025" cy="223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599147" y="2502819"/>
            <a:ext cx="2332233" cy="505546"/>
          </a:xfrm>
        </p:spPr>
        <p:txBody>
          <a:bodyPr>
            <a:normAutofit fontScale="90000"/>
          </a:bodyPr>
          <a:lstStyle/>
          <a:p>
            <a:r>
              <a:rPr lang="en-US" dirty="0"/>
              <a:t>Student Responses</a:t>
            </a:r>
          </a:p>
        </p:txBody>
      </p:sp>
      <p:sp>
        <p:nvSpPr>
          <p:cNvPr id="13" name="Thought Bubble: Cloud 12">
            <a:extLst>
              <a:ext uri="{FF2B5EF4-FFF2-40B4-BE49-F238E27FC236}">
                <a16:creationId xmlns:a16="http://schemas.microsoft.com/office/drawing/2014/main" id="{50FBA969-2E26-4E2E-B1F0-923EBBA764C8}"/>
              </a:ext>
            </a:extLst>
          </p:cNvPr>
          <p:cNvSpPr/>
          <p:nvPr/>
        </p:nvSpPr>
        <p:spPr>
          <a:xfrm rot="851977">
            <a:off x="3511553" y="1506179"/>
            <a:ext cx="6126317" cy="4888378"/>
          </a:xfrm>
          <a:prstGeom prst="cloudCallout">
            <a:avLst/>
          </a:prstGeom>
          <a:ln w="38100">
            <a:solidFill>
              <a:srgbClr val="FF791E"/>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IE" sz="1800" b="1" dirty="0">
                <a:solidFill>
                  <a:srgbClr val="005B5E"/>
                </a:solidFill>
                <a:effectLst/>
                <a:latin typeface="Eras Light ITC" panose="020B0402030504020804" pitchFamily="34" charset="0"/>
                <a:ea typeface="Calibri" panose="020F0502020204030204" pitchFamily="34" charset="0"/>
                <a:cs typeface="Times New Roman" panose="02020603050405020304" pitchFamily="18" charset="0"/>
              </a:rPr>
              <a:t> “Questionnaire for module improvements.”</a:t>
            </a:r>
          </a:p>
          <a:p>
            <a:pPr>
              <a:lnSpc>
                <a:spcPct val="107000"/>
              </a:lnSpc>
              <a:spcAft>
                <a:spcPts val="800"/>
              </a:spcAft>
            </a:pPr>
            <a:r>
              <a:rPr lang="en-IE" sz="1800" b="1" dirty="0">
                <a:solidFill>
                  <a:srgbClr val="005B5E"/>
                </a:solidFill>
                <a:effectLst/>
                <a:latin typeface="Eras Light ITC" panose="020B0402030504020804" pitchFamily="34" charset="0"/>
                <a:ea typeface="Calibri" panose="020F0502020204030204" pitchFamily="34" charset="0"/>
                <a:cs typeface="Times New Roman" panose="02020603050405020304" pitchFamily="18" charset="0"/>
              </a:rPr>
              <a:t>“Lecturer asked early on if and what were the points we found difficult or uncomfortable in earlier education and how they can improve that. Lecturer was always looking for feedback and making changes to suit this.”</a:t>
            </a:r>
          </a:p>
          <a:p>
            <a:pPr>
              <a:lnSpc>
                <a:spcPct val="107000"/>
              </a:lnSpc>
              <a:spcAft>
                <a:spcPts val="800"/>
              </a:spcAft>
            </a:pPr>
            <a:r>
              <a:rPr lang="en-IE" sz="1800" b="1" dirty="0">
                <a:solidFill>
                  <a:srgbClr val="005B5E"/>
                </a:solidFill>
                <a:effectLst/>
                <a:latin typeface="Eras Light ITC" panose="020B0402030504020804" pitchFamily="34" charset="0"/>
                <a:ea typeface="Calibri" panose="020F0502020204030204" pitchFamily="34" charset="0"/>
                <a:cs typeface="Times New Roman" panose="02020603050405020304" pitchFamily="18" charset="0"/>
              </a:rPr>
              <a:t>“Based on our preference of learning, the lecturer provided synchronous and asynchronous option of learning.”</a:t>
            </a:r>
          </a:p>
        </p:txBody>
      </p:sp>
      <p:sp>
        <p:nvSpPr>
          <p:cNvPr id="19" name="TextBox 18">
            <a:extLst>
              <a:ext uri="{FF2B5EF4-FFF2-40B4-BE49-F238E27FC236}">
                <a16:creationId xmlns:a16="http://schemas.microsoft.com/office/drawing/2014/main" id="{D829CF82-9812-4F43-9145-0731F9CDE83C}"/>
              </a:ext>
            </a:extLst>
          </p:cNvPr>
          <p:cNvSpPr txBox="1"/>
          <p:nvPr/>
        </p:nvSpPr>
        <p:spPr>
          <a:xfrm>
            <a:off x="-112191" y="283659"/>
            <a:ext cx="6421348" cy="1055161"/>
          </a:xfrm>
          <a:prstGeom prst="rect">
            <a:avLst/>
          </a:prstGeom>
          <a:noFill/>
        </p:spPr>
        <p:txBody>
          <a:bodyPr wrap="square">
            <a:spAutoFit/>
          </a:bodyPr>
          <a:lstStyle/>
          <a:p>
            <a:pPr marL="457200">
              <a:lnSpc>
                <a:spcPct val="106000"/>
              </a:lnSpc>
              <a:spcAft>
                <a:spcPts val="800"/>
              </a:spcAft>
            </a:pPr>
            <a:r>
              <a:rPr lang="en-IE" sz="2000" b="1" dirty="0">
                <a:solidFill>
                  <a:srgbClr val="005B5E"/>
                </a:solidFill>
                <a:effectLst/>
                <a:latin typeface="Segoe UI Light" panose="020B0502040204020203" pitchFamily="34" charset="0"/>
                <a:ea typeface="Calibri" panose="020F0502020204030204" pitchFamily="34" charset="0"/>
                <a:cs typeface="Times New Roman" panose="02020603050405020304" pitchFamily="18" charset="0"/>
              </a:rPr>
              <a:t>If your lecturer made it a point to inform you that your programme was undergoing a redesign, explain how you knew what was being redesigned.</a:t>
            </a:r>
            <a:endParaRPr lang="en-IE" sz="2000" b="1" dirty="0">
              <a:solidFill>
                <a:srgbClr val="005B5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CF250AFA-6932-4FC8-A606-374087AA17F1}"/>
              </a:ext>
            </a:extLst>
          </p:cNvPr>
          <p:cNvSpPr/>
          <p:nvPr/>
        </p:nvSpPr>
        <p:spPr>
          <a:xfrm rot="1180068">
            <a:off x="7725487" y="77337"/>
            <a:ext cx="4113864" cy="3723617"/>
          </a:xfrm>
          <a:prstGeom prst="cloudCallout">
            <a:avLst>
              <a:gd name="adj1" fmla="val -17003"/>
              <a:gd name="adj2" fmla="val 52589"/>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IE" b="1" dirty="0">
                <a:solidFill>
                  <a:schemeClr val="accent6">
                    <a:lumMod val="75000"/>
                  </a:schemeClr>
                </a:solidFill>
                <a:effectLst/>
                <a:highlight>
                  <a:srgbClr val="ACF5BD"/>
                </a:highlight>
                <a:latin typeface="Eras Light ITC" panose="020B0402030504020804" pitchFamily="34" charset="0"/>
                <a:ea typeface="Calibri" panose="020F0502020204030204" pitchFamily="34" charset="0"/>
                <a:cs typeface="Times New Roman" panose="02020603050405020304" pitchFamily="18" charset="0"/>
              </a:rPr>
              <a:t>2 groups aware, 2 unaware</a:t>
            </a:r>
          </a:p>
          <a:p>
            <a:r>
              <a:rPr lang="en-IE" b="1" dirty="0">
                <a:solidFill>
                  <a:schemeClr val="accent6">
                    <a:lumMod val="75000"/>
                  </a:schemeClr>
                </a:solidFill>
                <a:effectLst/>
                <a:latin typeface="Eras Light ITC" panose="020B0402030504020804" pitchFamily="34" charset="0"/>
                <a:ea typeface="Calibri" panose="020F0502020204030204" pitchFamily="34" charset="0"/>
                <a:cs typeface="Times New Roman" panose="02020603050405020304" pitchFamily="18" charset="0"/>
              </a:rPr>
              <a:t>“</a:t>
            </a:r>
            <a:r>
              <a:rPr lang="en-IE" b="1" dirty="0">
                <a:solidFill>
                  <a:schemeClr val="accent6">
                    <a:lumMod val="50000"/>
                  </a:schemeClr>
                </a:solidFill>
                <a:effectLst/>
                <a:latin typeface="Eras Light ITC" panose="020B0402030504020804" pitchFamily="34" charset="0"/>
                <a:ea typeface="Calibri" panose="020F0502020204030204" pitchFamily="34" charset="0"/>
                <a:cs typeface="Times New Roman" panose="02020603050405020304" pitchFamily="18" charset="0"/>
              </a:rPr>
              <a:t>Lecturer told us they were undertaking a program and making slight changes. We didn’t know it was UDL but we could see the changes and these were good.”</a:t>
            </a:r>
            <a:endParaRPr lang="en-IE" b="1" dirty="0">
              <a:solidFill>
                <a:schemeClr val="accent6">
                  <a:lumMod val="50000"/>
                </a:schemeClr>
              </a:solidFill>
              <a:latin typeface="Eras Light ITC" panose="020B0402030504020804" pitchFamily="34" charset="0"/>
            </a:endParaRPr>
          </a:p>
        </p:txBody>
      </p:sp>
    </p:spTree>
    <p:extLst>
      <p:ext uri="{BB962C8B-B14F-4D97-AF65-F5344CB8AC3E}">
        <p14:creationId xmlns:p14="http://schemas.microsoft.com/office/powerpoint/2010/main" val="243319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9185097" y="424432"/>
            <a:ext cx="2332233" cy="505546"/>
          </a:xfrm>
        </p:spPr>
        <p:txBody>
          <a:bodyPr>
            <a:normAutofit fontScale="90000"/>
          </a:bodyPr>
          <a:lstStyle/>
          <a:p>
            <a:r>
              <a:rPr lang="en-US" dirty="0"/>
              <a:t>Student Responses</a:t>
            </a:r>
          </a:p>
        </p:txBody>
      </p:sp>
      <p:pic>
        <p:nvPicPr>
          <p:cNvPr id="9218" name="Picture 2" descr="2,477 Focus Group Stock Photos, Pictures &amp; Royalty-Free Images - iStock">
            <a:extLst>
              <a:ext uri="{FF2B5EF4-FFF2-40B4-BE49-F238E27FC236}">
                <a16:creationId xmlns:a16="http://schemas.microsoft.com/office/drawing/2014/main" id="{A6AD0956-2539-472D-8358-18BE27242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4" y="4164616"/>
            <a:ext cx="4455902" cy="2592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1FA97EE-5684-4B37-917F-BC960CC9BC7B}"/>
              </a:ext>
            </a:extLst>
          </p:cNvPr>
          <p:cNvSpPr txBox="1"/>
          <p:nvPr/>
        </p:nvSpPr>
        <p:spPr>
          <a:xfrm>
            <a:off x="-96024" y="101384"/>
            <a:ext cx="7051627" cy="1055161"/>
          </a:xfrm>
          <a:prstGeom prst="rect">
            <a:avLst/>
          </a:prstGeom>
          <a:noFill/>
        </p:spPr>
        <p:txBody>
          <a:bodyPr wrap="square">
            <a:spAutoFit/>
          </a:bodyPr>
          <a:lstStyle/>
          <a:p>
            <a:pPr marL="457200">
              <a:lnSpc>
                <a:spcPct val="106000"/>
              </a:lnSpc>
              <a:spcAft>
                <a:spcPts val="800"/>
              </a:spcAft>
            </a:pPr>
            <a:r>
              <a:rPr lang="en-IE" sz="2000" b="1" dirty="0">
                <a:solidFill>
                  <a:schemeClr val="accent6">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What aspects of the module did you find beneficial to help you engage with the material and gain a greater understanding of topics and your learning?</a:t>
            </a:r>
            <a:endParaRPr lang="en-IE" sz="20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CF250AFA-6932-4FC8-A606-374087AA17F1}"/>
              </a:ext>
            </a:extLst>
          </p:cNvPr>
          <p:cNvSpPr/>
          <p:nvPr/>
        </p:nvSpPr>
        <p:spPr>
          <a:xfrm rot="563176">
            <a:off x="343257" y="1074384"/>
            <a:ext cx="7130398" cy="4182986"/>
          </a:xfrm>
          <a:prstGeom prst="cloudCallout">
            <a:avLst>
              <a:gd name="adj1" fmla="val -16298"/>
              <a:gd name="adj2" fmla="val 49024"/>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accent6">
                    <a:lumMod val="50000"/>
                  </a:schemeClr>
                </a:solidFill>
                <a:latin typeface="Eras Light ITC" panose="020B0402030504020804" pitchFamily="34" charset="0"/>
              </a:rPr>
              <a:t>“The lecturer used different programs and we were kept from being bored as she varied the materials. Made it more interesting.”</a:t>
            </a:r>
          </a:p>
          <a:p>
            <a:pPr algn="ctr"/>
            <a:r>
              <a:rPr lang="en-GB" sz="2000" b="1" dirty="0">
                <a:solidFill>
                  <a:schemeClr val="accent6">
                    <a:lumMod val="50000"/>
                  </a:schemeClr>
                </a:solidFill>
                <a:latin typeface="Eras Light ITC" panose="020B0402030504020804" pitchFamily="34" charset="0"/>
              </a:rPr>
              <a:t>“Practical exercise, real life experiences in the classroom. (empathising with users and their experience.)”</a:t>
            </a:r>
          </a:p>
          <a:p>
            <a:pPr algn="ctr"/>
            <a:r>
              <a:rPr lang="en-GB" sz="2000" b="1" dirty="0">
                <a:solidFill>
                  <a:schemeClr val="accent6">
                    <a:lumMod val="50000"/>
                  </a:schemeClr>
                </a:solidFill>
                <a:latin typeface="Eras Light ITC" panose="020B0402030504020804" pitchFamily="34" charset="0"/>
              </a:rPr>
              <a:t>“Choosing specific piece of assessment.” </a:t>
            </a:r>
          </a:p>
        </p:txBody>
      </p:sp>
      <p:sp>
        <p:nvSpPr>
          <p:cNvPr id="13" name="Thought Bubble: Cloud 12">
            <a:extLst>
              <a:ext uri="{FF2B5EF4-FFF2-40B4-BE49-F238E27FC236}">
                <a16:creationId xmlns:a16="http://schemas.microsoft.com/office/drawing/2014/main" id="{50FBA969-2E26-4E2E-B1F0-923EBBA764C8}"/>
              </a:ext>
            </a:extLst>
          </p:cNvPr>
          <p:cNvSpPr/>
          <p:nvPr/>
        </p:nvSpPr>
        <p:spPr>
          <a:xfrm rot="1194369">
            <a:off x="5800459" y="1404330"/>
            <a:ext cx="6193391" cy="5009163"/>
          </a:xfrm>
          <a:prstGeom prst="cloudCallout">
            <a:avLst/>
          </a:prstGeom>
          <a:ln w="28575">
            <a:solidFill>
              <a:srgbClr val="FF791E"/>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a:t>
            </a:r>
            <a:r>
              <a:rPr lang="en-IE" sz="2000" b="1" dirty="0">
                <a:solidFill>
                  <a:srgbClr val="002060"/>
                </a:solidFill>
                <a:effectLst/>
                <a:latin typeface="Eras Light ITC" panose="020B0402030504020804" pitchFamily="34" charset="0"/>
                <a:ea typeface="Calibri" panose="020F0502020204030204" pitchFamily="34" charset="0"/>
                <a:cs typeface="Times New Roman" panose="02020603050405020304" pitchFamily="18" charset="0"/>
              </a:rPr>
              <a:t>Choice in topic.” </a:t>
            </a:r>
          </a:p>
          <a:p>
            <a:pPr>
              <a:lnSpc>
                <a:spcPct val="107000"/>
              </a:lnSpc>
              <a:spcAft>
                <a:spcPts val="800"/>
              </a:spcAft>
            </a:pPr>
            <a:r>
              <a:rPr lang="en-IE" sz="2000" b="1" dirty="0">
                <a:solidFill>
                  <a:srgbClr val="002060"/>
                </a:solidFill>
                <a:effectLst/>
                <a:latin typeface="Eras Light ITC" panose="020B0402030504020804" pitchFamily="34" charset="0"/>
                <a:ea typeface="Calibri" panose="020F0502020204030204" pitchFamily="34" charset="0"/>
                <a:cs typeface="Times New Roman" panose="02020603050405020304" pitchFamily="18" charset="0"/>
              </a:rPr>
              <a:t>“Less stress in choosing the format.” </a:t>
            </a:r>
          </a:p>
          <a:p>
            <a:pPr>
              <a:lnSpc>
                <a:spcPct val="107000"/>
              </a:lnSpc>
              <a:spcAft>
                <a:spcPts val="800"/>
              </a:spcAft>
            </a:pPr>
            <a:r>
              <a:rPr lang="en-IE" sz="2000" b="1" dirty="0">
                <a:solidFill>
                  <a:srgbClr val="002060"/>
                </a:solidFill>
                <a:effectLst/>
                <a:latin typeface="Eras Light ITC" panose="020B0402030504020804" pitchFamily="34" charset="0"/>
                <a:ea typeface="Calibri" panose="020F0502020204030204" pitchFamily="34" charset="0"/>
                <a:cs typeface="Times New Roman" panose="02020603050405020304" pitchFamily="18" charset="0"/>
              </a:rPr>
              <a:t>“Hit or miss, struggled with the freedom of choice.”</a:t>
            </a:r>
          </a:p>
          <a:p>
            <a:pPr>
              <a:lnSpc>
                <a:spcPct val="107000"/>
              </a:lnSpc>
              <a:spcAft>
                <a:spcPts val="800"/>
              </a:spcAft>
            </a:pPr>
            <a:r>
              <a:rPr lang="en-IE" sz="2000" b="1" dirty="0">
                <a:solidFill>
                  <a:srgbClr val="002060"/>
                </a:solidFill>
                <a:effectLst/>
                <a:latin typeface="Eras Light ITC" panose="020B0402030504020804" pitchFamily="34" charset="0"/>
                <a:ea typeface="Calibri" panose="020F0502020204030204" pitchFamily="34" charset="0"/>
                <a:cs typeface="Times New Roman" panose="02020603050405020304" pitchFamily="18" charset="0"/>
              </a:rPr>
              <a:t>“The Lecturer had us doing tasks we wouldn’t normally like but because of his varied approach, we didn’t even know we were doing research and it made the learning more enjoyable.”</a:t>
            </a:r>
          </a:p>
        </p:txBody>
      </p:sp>
    </p:spTree>
    <p:extLst>
      <p:ext uri="{BB962C8B-B14F-4D97-AF65-F5344CB8AC3E}">
        <p14:creationId xmlns:p14="http://schemas.microsoft.com/office/powerpoint/2010/main" val="40392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1CA3-E0A2-4D42-A4A3-224A6D33B1E8}"/>
              </a:ext>
            </a:extLst>
          </p:cNvPr>
          <p:cNvSpPr>
            <a:spLocks noGrp="1"/>
          </p:cNvSpPr>
          <p:nvPr>
            <p:ph type="title"/>
          </p:nvPr>
        </p:nvSpPr>
        <p:spPr>
          <a:xfrm>
            <a:off x="4059537" y="2863282"/>
            <a:ext cx="8003232" cy="1883379"/>
          </a:xfrm>
        </p:spPr>
        <p:txBody>
          <a:bodyPr>
            <a:normAutofit/>
          </a:bodyPr>
          <a:lstStyle/>
          <a:p>
            <a:r>
              <a:rPr lang="en-US" sz="3600" dirty="0"/>
              <a:t>Maureen Haran, PhD(c)</a:t>
            </a:r>
            <a:br>
              <a:rPr lang="en-US" sz="3600" dirty="0"/>
            </a:br>
            <a:r>
              <a:rPr lang="en-US" sz="3600" dirty="0"/>
              <a:t>Department of Social Science, ATU Sligo</a:t>
            </a:r>
            <a:br>
              <a:rPr lang="en-US" sz="3600" dirty="0"/>
            </a:br>
            <a:r>
              <a:rPr lang="en-US" sz="3600" dirty="0"/>
              <a:t>Lecturer, UDL Institute Project Lead</a:t>
            </a:r>
          </a:p>
        </p:txBody>
      </p:sp>
      <p:sp>
        <p:nvSpPr>
          <p:cNvPr id="3" name="Text Placeholder 2">
            <a:extLst>
              <a:ext uri="{FF2B5EF4-FFF2-40B4-BE49-F238E27FC236}">
                <a16:creationId xmlns:a16="http://schemas.microsoft.com/office/drawing/2014/main" id="{1DF65375-7407-C340-BA2E-AE581449E4EE}"/>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F7EECAD6-A7D5-B044-9F0C-4541939E0FA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566FF63D-F957-A04F-B3E3-98E5FE4DCA0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6F53D5D8-AD88-064D-8363-EA20FA4E927D}"/>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CFE4C337-D774-794A-AAD8-A323D97F8499}"/>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320644E7-3771-C44D-B7DA-B33DF73B1C4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EED75506-AE19-C049-ACE5-A6C713342CC1}"/>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40185264-C0E0-D84D-BD34-5163880450EF}"/>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298EC768-A938-334A-ADA2-B970B3C1D10E}"/>
              </a:ext>
            </a:extLst>
          </p:cNvPr>
          <p:cNvSpPr>
            <a:spLocks noGrp="1"/>
          </p:cNvSpPr>
          <p:nvPr>
            <p:ph type="body" idx="18"/>
          </p:nvPr>
        </p:nvSpPr>
        <p:spPr/>
        <p:txBody>
          <a:bodyPr/>
          <a:lstStyle/>
          <a:p>
            <a:endParaRPr lang="en-US"/>
          </a:p>
        </p:txBody>
      </p:sp>
      <p:pic>
        <p:nvPicPr>
          <p:cNvPr id="13" name="Picture 12" descr="A person smiling for the camera&#10;&#10;Description automatically generated with low confidence">
            <a:extLst>
              <a:ext uri="{FF2B5EF4-FFF2-40B4-BE49-F238E27FC236}">
                <a16:creationId xmlns:a16="http://schemas.microsoft.com/office/drawing/2014/main" id="{A99665BD-9DA2-4ABC-8325-B8C37FC2921B}"/>
              </a:ext>
            </a:extLst>
          </p:cNvPr>
          <p:cNvPicPr>
            <a:picLocks noChangeAspect="1"/>
          </p:cNvPicPr>
          <p:nvPr/>
        </p:nvPicPr>
        <p:blipFill>
          <a:blip r:embed="rId2"/>
          <a:stretch>
            <a:fillRect/>
          </a:stretch>
        </p:blipFill>
        <p:spPr>
          <a:xfrm>
            <a:off x="129231" y="1166391"/>
            <a:ext cx="3473738" cy="5112000"/>
          </a:xfrm>
          <a:prstGeom prst="rect">
            <a:avLst/>
          </a:prstGeom>
        </p:spPr>
      </p:pic>
      <p:pic>
        <p:nvPicPr>
          <p:cNvPr id="14" name="Picture 13" descr="UDL Conference logo">
            <a:extLst>
              <a:ext uri="{FF2B5EF4-FFF2-40B4-BE49-F238E27FC236}">
                <a16:creationId xmlns:a16="http://schemas.microsoft.com/office/drawing/2014/main" id="{C7068FDA-8A28-4C80-A082-9A675A1AEE2A}"/>
              </a:ext>
            </a:extLst>
          </p:cNvPr>
          <p:cNvPicPr>
            <a:picLocks noChangeAspect="1"/>
          </p:cNvPicPr>
          <p:nvPr/>
        </p:nvPicPr>
        <p:blipFill>
          <a:blip r:embed="rId3"/>
          <a:stretch>
            <a:fillRect/>
          </a:stretch>
        </p:blipFill>
        <p:spPr>
          <a:xfrm>
            <a:off x="4349863" y="202414"/>
            <a:ext cx="4093705" cy="2304000"/>
          </a:xfrm>
          <a:prstGeom prst="rect">
            <a:avLst/>
          </a:prstGeom>
        </p:spPr>
      </p:pic>
    </p:spTree>
    <p:extLst>
      <p:ext uri="{BB962C8B-B14F-4D97-AF65-F5344CB8AC3E}">
        <p14:creationId xmlns:p14="http://schemas.microsoft.com/office/powerpoint/2010/main" val="220426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graphicFrame>
        <p:nvGraphicFramePr>
          <p:cNvPr id="26" name="Chart 25">
            <a:extLst>
              <a:ext uri="{FF2B5EF4-FFF2-40B4-BE49-F238E27FC236}">
                <a16:creationId xmlns:a16="http://schemas.microsoft.com/office/drawing/2014/main" id="{CA5F57DC-1E84-4C92-8AB2-B91148963CB7}"/>
              </a:ext>
            </a:extLst>
          </p:cNvPr>
          <p:cNvGraphicFramePr/>
          <p:nvPr>
            <p:extLst>
              <p:ext uri="{D42A27DB-BD31-4B8C-83A1-F6EECF244321}">
                <p14:modId xmlns:p14="http://schemas.microsoft.com/office/powerpoint/2010/main" val="767243449"/>
              </p:ext>
            </p:extLst>
          </p:nvPr>
        </p:nvGraphicFramePr>
        <p:xfrm>
          <a:off x="0" y="0"/>
          <a:ext cx="11784457"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9975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BA3C-98D6-BB4A-858B-B354557AB626}"/>
              </a:ext>
            </a:extLst>
          </p:cNvPr>
          <p:cNvSpPr>
            <a:spLocks noGrp="1"/>
          </p:cNvSpPr>
          <p:nvPr>
            <p:ph type="title"/>
          </p:nvPr>
        </p:nvSpPr>
        <p:spPr>
          <a:xfrm>
            <a:off x="545619" y="2399931"/>
            <a:ext cx="3987209" cy="1324260"/>
          </a:xfrm>
        </p:spPr>
        <p:txBody>
          <a:bodyPr>
            <a:normAutofit fontScale="90000"/>
          </a:bodyPr>
          <a:lstStyle/>
          <a:p>
            <a:r>
              <a:rPr lang="en-US" dirty="0"/>
              <a:t>Next Steps: Answering the ‘So what?’</a:t>
            </a:r>
          </a:p>
        </p:txBody>
      </p:sp>
      <p:sp>
        <p:nvSpPr>
          <p:cNvPr id="3" name="Text Placeholder 2">
            <a:extLst>
              <a:ext uri="{FF2B5EF4-FFF2-40B4-BE49-F238E27FC236}">
                <a16:creationId xmlns:a16="http://schemas.microsoft.com/office/drawing/2014/main" id="{2DEE16F8-B774-7841-95CE-5D30B510C33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EA0A08C8-F354-1C49-9773-18187F11201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6593F9A-8650-C046-86A0-FA81CAEE4050}"/>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D746FE2F-787F-9843-A637-423C2F861C8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4EC25965-BF9C-4046-8B2B-0C320856888E}"/>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FF46A85-72B1-B74F-BA29-3D11F909C7F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1FC8FD6-2EEF-894C-A0F6-97CC7D4C3C53}"/>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EE4B92EF-33E9-F341-8ED3-446E2FE06F86}"/>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3B9367-54DA-244E-AAF0-3C827DF3AD12}"/>
              </a:ext>
            </a:extLst>
          </p:cNvPr>
          <p:cNvSpPr>
            <a:spLocks noGrp="1"/>
          </p:cNvSpPr>
          <p:nvPr>
            <p:ph type="body" idx="18"/>
          </p:nvPr>
        </p:nvSpPr>
        <p:spPr/>
        <p:txBody>
          <a:bodyPr/>
          <a:lstStyle/>
          <a:p>
            <a:endParaRPr lang="en-US"/>
          </a:p>
        </p:txBody>
      </p:sp>
      <p:pic>
        <p:nvPicPr>
          <p:cNvPr id="13" name="Picture 12" descr="UDL Conference logo">
            <a:extLst>
              <a:ext uri="{FF2B5EF4-FFF2-40B4-BE49-F238E27FC236}">
                <a16:creationId xmlns:a16="http://schemas.microsoft.com/office/drawing/2014/main" id="{FF3E04D8-3F68-49AD-BA36-2F05B79CC7DA}"/>
              </a:ext>
            </a:extLst>
          </p:cNvPr>
          <p:cNvPicPr>
            <a:picLocks noChangeAspect="1"/>
          </p:cNvPicPr>
          <p:nvPr/>
        </p:nvPicPr>
        <p:blipFill rotWithShape="1">
          <a:blip r:embed="rId2"/>
          <a:srcRect r="47823"/>
          <a:stretch/>
        </p:blipFill>
        <p:spPr>
          <a:xfrm>
            <a:off x="5430976" y="-1"/>
            <a:ext cx="6307872" cy="6879266"/>
          </a:xfrm>
          <a:prstGeom prst="rect">
            <a:avLst/>
          </a:prstGeom>
        </p:spPr>
      </p:pic>
    </p:spTree>
    <p:extLst>
      <p:ext uri="{BB962C8B-B14F-4D97-AF65-F5344CB8AC3E}">
        <p14:creationId xmlns:p14="http://schemas.microsoft.com/office/powerpoint/2010/main" val="208667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76138" y="1892977"/>
            <a:ext cx="2864097" cy="505546"/>
          </a:xfrm>
        </p:spPr>
        <p:txBody>
          <a:bodyPr>
            <a:normAutofit fontScale="90000"/>
          </a:bodyPr>
          <a:lstStyle/>
          <a:p>
            <a:r>
              <a:rPr lang="en-US" dirty="0"/>
              <a:t>Nothing for us without us…</a:t>
            </a:r>
          </a:p>
        </p:txBody>
      </p:sp>
      <p:sp>
        <p:nvSpPr>
          <p:cNvPr id="14" name="Speech Bubble: Rectangle with Corners Rounded 13">
            <a:extLst>
              <a:ext uri="{FF2B5EF4-FFF2-40B4-BE49-F238E27FC236}">
                <a16:creationId xmlns:a16="http://schemas.microsoft.com/office/drawing/2014/main" id="{8C968998-F09F-4462-ADFD-12B5777EB10C}"/>
              </a:ext>
            </a:extLst>
          </p:cNvPr>
          <p:cNvSpPr/>
          <p:nvPr/>
        </p:nvSpPr>
        <p:spPr>
          <a:xfrm>
            <a:off x="2828818" y="677205"/>
            <a:ext cx="3267182" cy="4326310"/>
          </a:xfrm>
          <a:prstGeom prst="wedgeRoundRectCallout">
            <a:avLst/>
          </a:prstGeom>
          <a:solidFill>
            <a:srgbClr val="005B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latin typeface="Eras Light ITC" panose="020B0402030504020804" pitchFamily="34" charset="0"/>
              </a:rPr>
              <a:t>“Much of the literature on the implementation of UDL now focuses on either the buy-in or the resistance of educators, not the perceptions of students” (Izzo, Murray &amp; Novak, 2008; Anstead, 2016; </a:t>
            </a:r>
            <a:r>
              <a:rPr lang="en-GB" sz="2000" dirty="0" err="1">
                <a:latin typeface="Eras Light ITC" panose="020B0402030504020804" pitchFamily="34" charset="0"/>
              </a:rPr>
              <a:t>Fovet</a:t>
            </a:r>
            <a:r>
              <a:rPr lang="en-GB" sz="2000" dirty="0">
                <a:latin typeface="Eras Light ITC" panose="020B0402030504020804" pitchFamily="34" charset="0"/>
              </a:rPr>
              <a:t>, 2018). </a:t>
            </a:r>
            <a:endParaRPr lang="en-IE" sz="2000" dirty="0">
              <a:latin typeface="Eras Light ITC" panose="020B0402030504020804" pitchFamily="34" charset="0"/>
            </a:endParaRPr>
          </a:p>
        </p:txBody>
      </p:sp>
      <p:sp>
        <p:nvSpPr>
          <p:cNvPr id="23" name="Speech Bubble: Rectangle with Corners Rounded 22">
            <a:extLst>
              <a:ext uri="{FF2B5EF4-FFF2-40B4-BE49-F238E27FC236}">
                <a16:creationId xmlns:a16="http://schemas.microsoft.com/office/drawing/2014/main" id="{CD9CC8A0-D47E-4DBA-9F49-F70142B94081}"/>
              </a:ext>
            </a:extLst>
          </p:cNvPr>
          <p:cNvSpPr/>
          <p:nvPr/>
        </p:nvSpPr>
        <p:spPr>
          <a:xfrm>
            <a:off x="6296288" y="113016"/>
            <a:ext cx="5104783" cy="5863147"/>
          </a:xfrm>
          <a:prstGeom prst="wedgeRoundRectCallout">
            <a:avLst/>
          </a:prstGeom>
          <a:solidFill>
            <a:srgbClr val="005B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nSpc>
                <a:spcPct val="200000"/>
              </a:lnSpc>
              <a:spcAft>
                <a:spcPts val="800"/>
              </a:spcAft>
            </a:pPr>
            <a:r>
              <a:rPr lang="en-CA" dirty="0">
                <a:effectLst/>
                <a:latin typeface="Eras Light ITC" panose="020B0402030504020804" pitchFamily="34" charset="0"/>
                <a:ea typeface="Calibri" panose="020F0502020204030204" pitchFamily="34" charset="0"/>
                <a:cs typeface="Times New Roman" panose="02020603050405020304" pitchFamily="18" charset="0"/>
              </a:rPr>
              <a:t>“</a:t>
            </a:r>
            <a:r>
              <a:rPr lang="en-CA" b="1" dirty="0">
                <a:effectLst/>
                <a:latin typeface="Eras Light ITC" panose="020B0402030504020804" pitchFamily="34" charset="0"/>
                <a:ea typeface="Calibri" panose="020F0502020204030204" pitchFamily="34" charset="0"/>
                <a:cs typeface="Times New Roman" panose="02020603050405020304" pitchFamily="18" charset="0"/>
              </a:rPr>
              <a:t>Part of the reflection that needs to occur within the UDL movement around power will inevitably lead to a reconsideration of how UDL implementation should occur.  The strategic implementation of UDL across campuses has thus far strikingly ignored students as stakeholders.  It will be impossible to promote UDL on campuses if a significant effort is not made to involve the student body as stakeholder.</a:t>
            </a:r>
            <a:endParaRPr lang="en-IE" b="1" dirty="0">
              <a:effectLst/>
              <a:latin typeface="Eras Light ITC" panose="020B0402030504020804" pitchFamily="34" charset="0"/>
              <a:ea typeface="Calibri" panose="020F0502020204030204" pitchFamily="34" charset="0"/>
              <a:cs typeface="Times New Roman" panose="02020603050405020304" pitchFamily="18" charset="0"/>
            </a:endParaRPr>
          </a:p>
        </p:txBody>
      </p:sp>
      <p:pic>
        <p:nvPicPr>
          <p:cNvPr id="18" name="Picture 17" descr="A picture containing text&#10;&#10;Description automatically generated">
            <a:extLst>
              <a:ext uri="{FF2B5EF4-FFF2-40B4-BE49-F238E27FC236}">
                <a16:creationId xmlns:a16="http://schemas.microsoft.com/office/drawing/2014/main" id="{75739BC0-B085-45FA-A608-DA6D834B4BE3}"/>
              </a:ext>
            </a:extLst>
          </p:cNvPr>
          <p:cNvPicPr>
            <a:picLocks noChangeAspect="1"/>
          </p:cNvPicPr>
          <p:nvPr/>
        </p:nvPicPr>
        <p:blipFill rotWithShape="1">
          <a:blip r:embed="rId3"/>
          <a:srcRect l="6298" t="12253" r="52505" b="16757"/>
          <a:stretch/>
        </p:blipFill>
        <p:spPr>
          <a:xfrm>
            <a:off x="393896" y="3782271"/>
            <a:ext cx="1407560" cy="1354413"/>
          </a:xfrm>
          <a:prstGeom prst="rect">
            <a:avLst/>
          </a:prstGeom>
        </p:spPr>
      </p:pic>
      <p:sp>
        <p:nvSpPr>
          <p:cNvPr id="27" name="TextBox 26">
            <a:extLst>
              <a:ext uri="{FF2B5EF4-FFF2-40B4-BE49-F238E27FC236}">
                <a16:creationId xmlns:a16="http://schemas.microsoft.com/office/drawing/2014/main" id="{D2B067CF-5451-4C7B-A7F9-7B20BA8B641C}"/>
              </a:ext>
            </a:extLst>
          </p:cNvPr>
          <p:cNvSpPr txBox="1"/>
          <p:nvPr/>
        </p:nvSpPr>
        <p:spPr>
          <a:xfrm>
            <a:off x="3210674" y="2554405"/>
            <a:ext cx="6421348" cy="369332"/>
          </a:xfrm>
          <a:prstGeom prst="rect">
            <a:avLst/>
          </a:prstGeom>
          <a:noFill/>
        </p:spPr>
        <p:txBody>
          <a:bodyPr wrap="square">
            <a:spAutoFit/>
          </a:bodyPr>
          <a:lstStyle/>
          <a:p>
            <a:r>
              <a:rPr lang="en-CA" b="1" dirty="0">
                <a:effectLst/>
                <a:latin typeface="Eras Light ITC" panose="020B0402030504020804" pitchFamily="34" charset="0"/>
                <a:ea typeface="Calibri" panose="020F0502020204030204" pitchFamily="34" charset="0"/>
                <a:cs typeface="Times New Roman" panose="02020603050405020304" pitchFamily="18" charset="0"/>
              </a:rPr>
              <a:t>.  </a:t>
            </a:r>
            <a:endParaRPr lang="en-IE" dirty="0"/>
          </a:p>
        </p:txBody>
      </p:sp>
      <p:sp>
        <p:nvSpPr>
          <p:cNvPr id="29" name="TextBox 28">
            <a:extLst>
              <a:ext uri="{FF2B5EF4-FFF2-40B4-BE49-F238E27FC236}">
                <a16:creationId xmlns:a16="http://schemas.microsoft.com/office/drawing/2014/main" id="{9637A560-8D85-44E7-82F3-9F80C508C17B}"/>
              </a:ext>
            </a:extLst>
          </p:cNvPr>
          <p:cNvSpPr txBox="1"/>
          <p:nvPr/>
        </p:nvSpPr>
        <p:spPr>
          <a:xfrm>
            <a:off x="10399018" y="5799367"/>
            <a:ext cx="1214715" cy="1015663"/>
          </a:xfrm>
          <a:prstGeom prst="rect">
            <a:avLst/>
          </a:prstGeom>
          <a:noFill/>
        </p:spPr>
        <p:txBody>
          <a:bodyPr wrap="square" rtlCol="0">
            <a:spAutoFit/>
          </a:bodyPr>
          <a:lstStyle/>
          <a:p>
            <a:r>
              <a:rPr lang="en-IE" sz="6000" dirty="0">
                <a:solidFill>
                  <a:srgbClr val="005B5E"/>
                </a:solidFill>
              </a:rPr>
              <a:t>…..</a:t>
            </a:r>
          </a:p>
        </p:txBody>
      </p:sp>
    </p:spTree>
    <p:extLst>
      <p:ext uri="{BB962C8B-B14F-4D97-AF65-F5344CB8AC3E}">
        <p14:creationId xmlns:p14="http://schemas.microsoft.com/office/powerpoint/2010/main" val="338614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141469" y="1778843"/>
            <a:ext cx="2864097" cy="505546"/>
          </a:xfrm>
        </p:spPr>
        <p:txBody>
          <a:bodyPr>
            <a:normAutofit fontScale="90000"/>
          </a:bodyPr>
          <a:lstStyle/>
          <a:p>
            <a:r>
              <a:rPr lang="en-US" dirty="0"/>
              <a:t>Nothing for us without us…</a:t>
            </a:r>
          </a:p>
        </p:txBody>
      </p:sp>
      <p:pic>
        <p:nvPicPr>
          <p:cNvPr id="18" name="Picture 17" descr="A picture containing text&#10;&#10;Description automatically generated">
            <a:extLst>
              <a:ext uri="{FF2B5EF4-FFF2-40B4-BE49-F238E27FC236}">
                <a16:creationId xmlns:a16="http://schemas.microsoft.com/office/drawing/2014/main" id="{75739BC0-B085-45FA-A608-DA6D834B4BE3}"/>
              </a:ext>
            </a:extLst>
          </p:cNvPr>
          <p:cNvPicPr>
            <a:picLocks noChangeAspect="1"/>
          </p:cNvPicPr>
          <p:nvPr/>
        </p:nvPicPr>
        <p:blipFill rotWithShape="1">
          <a:blip r:embed="rId3"/>
          <a:srcRect l="6298" t="12253" r="52505" b="16757"/>
          <a:stretch/>
        </p:blipFill>
        <p:spPr>
          <a:xfrm>
            <a:off x="483648" y="4425654"/>
            <a:ext cx="1407560" cy="1354413"/>
          </a:xfrm>
          <a:prstGeom prst="rect">
            <a:avLst/>
          </a:prstGeom>
        </p:spPr>
      </p:pic>
      <p:sp>
        <p:nvSpPr>
          <p:cNvPr id="27" name="TextBox 26">
            <a:extLst>
              <a:ext uri="{FF2B5EF4-FFF2-40B4-BE49-F238E27FC236}">
                <a16:creationId xmlns:a16="http://schemas.microsoft.com/office/drawing/2014/main" id="{D2B067CF-5451-4C7B-A7F9-7B20BA8B641C}"/>
              </a:ext>
            </a:extLst>
          </p:cNvPr>
          <p:cNvSpPr txBox="1"/>
          <p:nvPr/>
        </p:nvSpPr>
        <p:spPr>
          <a:xfrm>
            <a:off x="3210674" y="2554405"/>
            <a:ext cx="6421348" cy="369332"/>
          </a:xfrm>
          <a:prstGeom prst="rect">
            <a:avLst/>
          </a:prstGeom>
          <a:noFill/>
        </p:spPr>
        <p:txBody>
          <a:bodyPr wrap="square">
            <a:spAutoFit/>
          </a:bodyPr>
          <a:lstStyle/>
          <a:p>
            <a:r>
              <a:rPr lang="en-CA" b="1" dirty="0">
                <a:effectLst/>
                <a:latin typeface="Eras Light ITC" panose="020B0402030504020804" pitchFamily="34" charset="0"/>
                <a:ea typeface="Calibri" panose="020F0502020204030204" pitchFamily="34" charset="0"/>
                <a:cs typeface="Times New Roman" panose="02020603050405020304" pitchFamily="18" charset="0"/>
              </a:rPr>
              <a:t>.  </a:t>
            </a:r>
            <a:endParaRPr lang="en-IE" dirty="0"/>
          </a:p>
        </p:txBody>
      </p:sp>
      <p:sp>
        <p:nvSpPr>
          <p:cNvPr id="28" name="Speech Bubble: Rectangle with Corners Rounded 27">
            <a:extLst>
              <a:ext uri="{FF2B5EF4-FFF2-40B4-BE49-F238E27FC236}">
                <a16:creationId xmlns:a16="http://schemas.microsoft.com/office/drawing/2014/main" id="{A11FEEC6-F9B0-49FA-B2AC-21947DAAA39A}"/>
              </a:ext>
            </a:extLst>
          </p:cNvPr>
          <p:cNvSpPr/>
          <p:nvPr/>
        </p:nvSpPr>
        <p:spPr>
          <a:xfrm>
            <a:off x="2891938" y="523984"/>
            <a:ext cx="8803966" cy="4967456"/>
          </a:xfrm>
          <a:prstGeom prst="wedgeRoundRectCallout">
            <a:avLst/>
          </a:prstGeom>
          <a:solidFill>
            <a:srgbClr val="005B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CA" sz="2000" b="1" dirty="0">
                <a:effectLst/>
                <a:latin typeface="Eras Light ITC" panose="020B0402030504020804" pitchFamily="34" charset="0"/>
                <a:ea typeface="Calibri" panose="020F0502020204030204" pitchFamily="34" charset="0"/>
                <a:cs typeface="Times New Roman" panose="02020603050405020304" pitchFamily="18" charset="0"/>
              </a:rPr>
              <a:t>This involvement could take the shape of workshops and information sessions, but will need to eventually grow in scope; it will require the involvement of student unions, and will eventually need to incorporate full and formal consultation of the student body in order to identify campus-specific variables that need to be taken into account in the way UDL is unrolled.” (</a:t>
            </a:r>
            <a:r>
              <a:rPr lang="en-CA" sz="2000" b="1" dirty="0" err="1">
                <a:effectLst/>
                <a:latin typeface="Eras Light ITC" panose="020B0402030504020804" pitchFamily="34" charset="0"/>
                <a:ea typeface="Calibri" panose="020F0502020204030204" pitchFamily="34" charset="0"/>
                <a:cs typeface="Times New Roman" panose="02020603050405020304" pitchFamily="18" charset="0"/>
              </a:rPr>
              <a:t>Fovet</a:t>
            </a:r>
            <a:r>
              <a:rPr lang="en-CA" sz="2000" b="1" dirty="0">
                <a:effectLst/>
                <a:latin typeface="Eras Light ITC" panose="020B0402030504020804" pitchFamily="34" charset="0"/>
                <a:ea typeface="Calibri" panose="020F0502020204030204" pitchFamily="34" charset="0"/>
                <a:cs typeface="Times New Roman" panose="02020603050405020304" pitchFamily="18" charset="0"/>
              </a:rPr>
              <a:t>, 2018)</a:t>
            </a:r>
            <a:endParaRPr lang="en-IE" sz="2000" dirty="0">
              <a:latin typeface="Eras Light ITC" panose="020B0402030504020804" pitchFamily="34" charset="0"/>
            </a:endParaRPr>
          </a:p>
        </p:txBody>
      </p:sp>
      <p:sp>
        <p:nvSpPr>
          <p:cNvPr id="2" name="TextBox 1">
            <a:extLst>
              <a:ext uri="{FF2B5EF4-FFF2-40B4-BE49-F238E27FC236}">
                <a16:creationId xmlns:a16="http://schemas.microsoft.com/office/drawing/2014/main" id="{2A97697C-63AA-4C29-A2DF-E7248104B558}"/>
              </a:ext>
            </a:extLst>
          </p:cNvPr>
          <p:cNvSpPr txBox="1"/>
          <p:nvPr/>
        </p:nvSpPr>
        <p:spPr>
          <a:xfrm>
            <a:off x="1573517" y="319453"/>
            <a:ext cx="1214715" cy="1015663"/>
          </a:xfrm>
          <a:prstGeom prst="rect">
            <a:avLst/>
          </a:prstGeom>
          <a:noFill/>
        </p:spPr>
        <p:txBody>
          <a:bodyPr wrap="square" rtlCol="0">
            <a:spAutoFit/>
          </a:bodyPr>
          <a:lstStyle/>
          <a:p>
            <a:r>
              <a:rPr lang="en-IE" sz="6000" dirty="0">
                <a:solidFill>
                  <a:srgbClr val="005B5E"/>
                </a:solidFill>
              </a:rPr>
              <a:t>…..</a:t>
            </a:r>
          </a:p>
        </p:txBody>
      </p:sp>
    </p:spTree>
    <p:extLst>
      <p:ext uri="{BB962C8B-B14F-4D97-AF65-F5344CB8AC3E}">
        <p14:creationId xmlns:p14="http://schemas.microsoft.com/office/powerpoint/2010/main" val="246303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EB0F9-0238-A24B-B025-8A57A5EB4712}"/>
              </a:ext>
            </a:extLst>
          </p:cNvPr>
          <p:cNvSpPr>
            <a:spLocks noGrp="1"/>
          </p:cNvSpPr>
          <p:nvPr>
            <p:ph type="body" idx="10"/>
          </p:nvPr>
        </p:nvSpPr>
        <p:spPr/>
        <p:txBody>
          <a:bodyPr/>
          <a:lstStyle/>
          <a:p>
            <a:endParaRPr lang="en-US"/>
          </a:p>
        </p:txBody>
      </p:sp>
      <p:sp>
        <p:nvSpPr>
          <p:cNvPr id="5" name="Text Placeholder 4">
            <a:extLst>
              <a:ext uri="{FF2B5EF4-FFF2-40B4-BE49-F238E27FC236}">
                <a16:creationId xmlns:a16="http://schemas.microsoft.com/office/drawing/2014/main" id="{CAFAE43F-6450-754F-B9B9-1E17B56000C6}"/>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71CB30B2-D91F-C244-88A7-105E9C699B7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E29A58B-0FCD-B245-910E-E40B867C178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85E0017-DBB3-034C-8831-0613018A91A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614D1932-B02B-C141-8A82-CE87FFD0AE9E}"/>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2B17E57B-FCD1-734F-9C9D-567CA226B683}"/>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19EEBB0A-B6BC-514C-9660-E951572284AE}"/>
              </a:ext>
            </a:extLst>
          </p:cNvPr>
          <p:cNvSpPr>
            <a:spLocks noGrp="1"/>
          </p:cNvSpPr>
          <p:nvPr>
            <p:ph type="body" idx="18"/>
          </p:nvPr>
        </p:nvSpPr>
        <p:spPr/>
        <p:txBody>
          <a:bodyPr/>
          <a:lstStyle/>
          <a:p>
            <a:endParaRPr lang="en-US"/>
          </a:p>
        </p:txBody>
      </p:sp>
      <p:sp>
        <p:nvSpPr>
          <p:cNvPr id="4" name="Text Placeholder 3">
            <a:extLst>
              <a:ext uri="{FF2B5EF4-FFF2-40B4-BE49-F238E27FC236}">
                <a16:creationId xmlns:a16="http://schemas.microsoft.com/office/drawing/2014/main" id="{237827FA-11E7-DA4C-9D4F-10FC9A7BC54D}"/>
              </a:ext>
            </a:extLst>
          </p:cNvPr>
          <p:cNvSpPr>
            <a:spLocks noGrp="1"/>
          </p:cNvSpPr>
          <p:nvPr>
            <p:ph type="body" idx="11"/>
          </p:nvPr>
        </p:nvSpPr>
        <p:spPr/>
        <p:txBody>
          <a:bodyPr/>
          <a:lstStyle/>
          <a:p>
            <a:endParaRPr lang="en-US"/>
          </a:p>
        </p:txBody>
      </p:sp>
      <p:sp>
        <p:nvSpPr>
          <p:cNvPr id="20" name="Title 1">
            <a:extLst>
              <a:ext uri="{FF2B5EF4-FFF2-40B4-BE49-F238E27FC236}">
                <a16:creationId xmlns:a16="http://schemas.microsoft.com/office/drawing/2014/main" id="{185BE314-7B82-4C7E-9D85-EFBBF729B628}"/>
              </a:ext>
            </a:extLst>
          </p:cNvPr>
          <p:cNvSpPr>
            <a:spLocks noGrp="1"/>
          </p:cNvSpPr>
          <p:nvPr>
            <p:ph type="title"/>
          </p:nvPr>
        </p:nvSpPr>
        <p:spPr>
          <a:xfrm>
            <a:off x="1356188" y="356567"/>
            <a:ext cx="10294705" cy="505546"/>
          </a:xfrm>
        </p:spPr>
        <p:txBody>
          <a:bodyPr>
            <a:normAutofit fontScale="90000"/>
          </a:bodyPr>
          <a:lstStyle/>
          <a:p>
            <a:r>
              <a:rPr lang="en-US" dirty="0"/>
              <a:t>UNLEARNING/Including students in learning about UDL</a:t>
            </a:r>
          </a:p>
        </p:txBody>
      </p:sp>
      <p:pic>
        <p:nvPicPr>
          <p:cNvPr id="13314" name="Picture 2" descr="undefined">
            <a:extLst>
              <a:ext uri="{FF2B5EF4-FFF2-40B4-BE49-F238E27FC236}">
                <a16:creationId xmlns:a16="http://schemas.microsoft.com/office/drawing/2014/main" id="{D5C55856-C3CD-4F2D-9CC3-1053810A6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929" y="1261942"/>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Unlearning • LITFL Medical Blog • MIME">
            <a:extLst>
              <a:ext uri="{FF2B5EF4-FFF2-40B4-BE49-F238E27FC236}">
                <a16:creationId xmlns:a16="http://schemas.microsoft.com/office/drawing/2014/main" id="{CD03E854-BE98-40E1-85A1-1CE88D50D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395" y="1449704"/>
            <a:ext cx="3067050" cy="149542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8A0721D8-82CD-4FA6-BFAA-8DD6A674C444}"/>
              </a:ext>
            </a:extLst>
          </p:cNvPr>
          <p:cNvSpPr txBox="1">
            <a:spLocks/>
          </p:cNvSpPr>
          <p:nvPr/>
        </p:nvSpPr>
        <p:spPr>
          <a:xfrm>
            <a:off x="5712432" y="3259410"/>
            <a:ext cx="5451670" cy="2011233"/>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ts val="0"/>
              </a:spcBef>
              <a:spcAft>
                <a:spcPts val="0"/>
              </a:spcAft>
              <a:buNone/>
              <a:defRPr sz="3800" u="none" kern="1200" spc="-150">
                <a:solidFill>
                  <a:srgbClr val="005B5E"/>
                </a:solidFill>
                <a:latin typeface="Arial" panose="020B0604020202020204" pitchFamily="34" charset="0"/>
                <a:ea typeface="+mj-ea"/>
                <a:cs typeface="Arial" panose="020B0604020202020204" pitchFamily="34" charset="0"/>
              </a:defRPr>
            </a:lvl1pPr>
          </a:lstStyle>
          <a:p>
            <a:pPr marL="342900" indent="-342900">
              <a:buFont typeface="Wingdings" panose="05000000000000000000" pitchFamily="2" charset="2"/>
              <a:buChar char="Ø"/>
            </a:pPr>
            <a:r>
              <a:rPr lang="en-US" sz="2400" dirty="0"/>
              <a:t>Understanding variability</a:t>
            </a:r>
          </a:p>
          <a:p>
            <a:pPr marL="342900" indent="-342900">
              <a:buFont typeface="Wingdings" panose="05000000000000000000" pitchFamily="2" charset="2"/>
              <a:buChar char="Ø"/>
            </a:pPr>
            <a:r>
              <a:rPr lang="en-US" sz="2400" dirty="0"/>
              <a:t>Focusing in on goals</a:t>
            </a:r>
          </a:p>
          <a:p>
            <a:pPr marL="342900" indent="-342900">
              <a:buFont typeface="Wingdings" panose="05000000000000000000" pitchFamily="2" charset="2"/>
              <a:buChar char="Ø"/>
            </a:pPr>
            <a:r>
              <a:rPr lang="en-US" sz="2400" dirty="0"/>
              <a:t>Break away from habits that are not serving all learners</a:t>
            </a:r>
          </a:p>
          <a:p>
            <a:pPr marL="342900" indent="-342900">
              <a:buFont typeface="Wingdings" panose="05000000000000000000" pitchFamily="2" charset="2"/>
              <a:buChar char="Ø"/>
            </a:pPr>
            <a:r>
              <a:rPr lang="en-US" sz="2400" dirty="0"/>
              <a:t>Scaffold expert learning</a:t>
            </a:r>
          </a:p>
          <a:p>
            <a:endParaRPr lang="en-US" sz="2000" dirty="0"/>
          </a:p>
        </p:txBody>
      </p:sp>
      <p:sp>
        <p:nvSpPr>
          <p:cNvPr id="17" name="TextBox 16">
            <a:extLst>
              <a:ext uri="{FF2B5EF4-FFF2-40B4-BE49-F238E27FC236}">
                <a16:creationId xmlns:a16="http://schemas.microsoft.com/office/drawing/2014/main" id="{8616771E-5114-4A1B-99ED-B7DC9AAEF793}"/>
              </a:ext>
            </a:extLst>
          </p:cNvPr>
          <p:cNvSpPr txBox="1"/>
          <p:nvPr/>
        </p:nvSpPr>
        <p:spPr>
          <a:xfrm>
            <a:off x="2897311" y="5596058"/>
            <a:ext cx="7823770" cy="1015663"/>
          </a:xfrm>
          <a:prstGeom prst="rect">
            <a:avLst/>
          </a:prstGeom>
          <a:noFill/>
        </p:spPr>
        <p:txBody>
          <a:bodyPr wrap="square">
            <a:spAutoFit/>
          </a:bodyPr>
          <a:lstStyle/>
          <a:p>
            <a:r>
              <a:rPr lang="en-GB" sz="2000" i="1" dirty="0">
                <a:solidFill>
                  <a:srgbClr val="005B5E"/>
                </a:solidFill>
                <a:latin typeface="Lato" panose="020F0502020204030203" pitchFamily="34" charset="0"/>
              </a:rPr>
              <a:t>“I</a:t>
            </a:r>
            <a:r>
              <a:rPr lang="en-GB" sz="2000" b="0" i="1" dirty="0">
                <a:solidFill>
                  <a:srgbClr val="005B5E"/>
                </a:solidFill>
                <a:effectLst/>
                <a:latin typeface="Lato" panose="020F0502020204030203" pitchFamily="34" charset="0"/>
              </a:rPr>
              <a:t>mplementing UDL also requires us to unlearn many beliefs, assumptions, and teaching practices that no longer work.” - Katie Novak</a:t>
            </a:r>
            <a:endParaRPr lang="en-IE" sz="2000" i="1" dirty="0">
              <a:solidFill>
                <a:srgbClr val="005B5E"/>
              </a:solidFill>
            </a:endParaRPr>
          </a:p>
        </p:txBody>
      </p:sp>
    </p:spTree>
    <p:extLst>
      <p:ext uri="{BB962C8B-B14F-4D97-AF65-F5344CB8AC3E}">
        <p14:creationId xmlns:p14="http://schemas.microsoft.com/office/powerpoint/2010/main" val="365755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2EB9-2A70-E340-A96D-A4A426B0A1B1}"/>
              </a:ext>
            </a:extLst>
          </p:cNvPr>
          <p:cNvSpPr>
            <a:spLocks noGrp="1"/>
          </p:cNvSpPr>
          <p:nvPr>
            <p:ph type="title"/>
          </p:nvPr>
        </p:nvSpPr>
        <p:spPr>
          <a:xfrm>
            <a:off x="754862" y="434279"/>
            <a:ext cx="4526602" cy="2787342"/>
          </a:xfrm>
        </p:spPr>
        <p:txBody>
          <a:bodyPr>
            <a:normAutofit/>
          </a:bodyPr>
          <a:lstStyle/>
          <a:p>
            <a:r>
              <a:rPr lang="en-US" sz="3200" dirty="0"/>
              <a:t>What next? </a:t>
            </a:r>
            <a:br>
              <a:rPr lang="en-US" sz="3200" dirty="0"/>
            </a:br>
            <a:br>
              <a:rPr lang="en-US" sz="3200" dirty="0"/>
            </a:br>
            <a:r>
              <a:rPr lang="en-US" sz="3200" dirty="0"/>
              <a:t>UDL Student Toolkit, made by, and for students.</a:t>
            </a:r>
          </a:p>
        </p:txBody>
      </p:sp>
      <p:sp>
        <p:nvSpPr>
          <p:cNvPr id="3" name="Text Placeholder 2">
            <a:extLst>
              <a:ext uri="{FF2B5EF4-FFF2-40B4-BE49-F238E27FC236}">
                <a16:creationId xmlns:a16="http://schemas.microsoft.com/office/drawing/2014/main" id="{7F577324-5DA2-D94C-A779-6EB536C58D00}"/>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1A1992B6-0B63-9E4B-BE66-C5B374B976C4}"/>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ACB46B1E-0A99-CC44-9A54-B35CF923F8E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F29CB3FA-DEC8-EE48-ABA9-074520A8A81D}"/>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01CC5983-57B5-F24E-8F8E-5A97411C996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52A9E4BE-2D63-AD44-9D23-FA75572A4E1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5B2F68C7-E2FD-524B-8F0B-B1F7A3882B5C}"/>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810CA900-D88F-0941-AC7C-B2F70D99E2EC}"/>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B4D62F7F-F3E0-9A46-9986-6F83B36770BD}"/>
              </a:ext>
            </a:extLst>
          </p:cNvPr>
          <p:cNvSpPr>
            <a:spLocks noGrp="1"/>
          </p:cNvSpPr>
          <p:nvPr>
            <p:ph type="body" idx="18"/>
          </p:nvPr>
        </p:nvSpPr>
        <p:spPr/>
        <p:txBody>
          <a:bodyPr/>
          <a:lstStyle/>
          <a:p>
            <a:endParaRPr lang="en-US"/>
          </a:p>
        </p:txBody>
      </p:sp>
      <p:pic>
        <p:nvPicPr>
          <p:cNvPr id="8194" name="Picture 2" descr="Communication toolkits">
            <a:extLst>
              <a:ext uri="{FF2B5EF4-FFF2-40B4-BE49-F238E27FC236}">
                <a16:creationId xmlns:a16="http://schemas.microsoft.com/office/drawing/2014/main" id="{35BD8BEC-78AD-456E-8321-B0EFEAEDA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60" y="3000543"/>
            <a:ext cx="5112806" cy="3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74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2EB9-2A70-E340-A96D-A4A426B0A1B1}"/>
              </a:ext>
            </a:extLst>
          </p:cNvPr>
          <p:cNvSpPr>
            <a:spLocks noGrp="1"/>
          </p:cNvSpPr>
          <p:nvPr>
            <p:ph type="title"/>
          </p:nvPr>
        </p:nvSpPr>
        <p:spPr>
          <a:xfrm>
            <a:off x="632458" y="714685"/>
            <a:ext cx="4942108" cy="642611"/>
          </a:xfrm>
        </p:spPr>
        <p:txBody>
          <a:bodyPr>
            <a:normAutofit fontScale="90000"/>
          </a:bodyPr>
          <a:lstStyle/>
          <a:p>
            <a:r>
              <a:rPr lang="en-US" sz="3600" dirty="0"/>
              <a:t>HE UDL Centre of Excellence</a:t>
            </a:r>
            <a:br>
              <a:rPr lang="en-US" sz="3200" dirty="0"/>
            </a:br>
            <a:br>
              <a:rPr lang="en-US" sz="3200" dirty="0"/>
            </a:br>
            <a:endParaRPr lang="en-US" dirty="0"/>
          </a:p>
        </p:txBody>
      </p:sp>
      <p:sp>
        <p:nvSpPr>
          <p:cNvPr id="3" name="Text Placeholder 2">
            <a:extLst>
              <a:ext uri="{FF2B5EF4-FFF2-40B4-BE49-F238E27FC236}">
                <a16:creationId xmlns:a16="http://schemas.microsoft.com/office/drawing/2014/main" id="{7F577324-5DA2-D94C-A779-6EB536C58D00}"/>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1A1992B6-0B63-9E4B-BE66-C5B374B976C4}"/>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ACB46B1E-0A99-CC44-9A54-B35CF923F8E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F29CB3FA-DEC8-EE48-ABA9-074520A8A81D}"/>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01CC5983-57B5-F24E-8F8E-5A97411C996D}"/>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52A9E4BE-2D63-AD44-9D23-FA75572A4E1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5B2F68C7-E2FD-524B-8F0B-B1F7A3882B5C}"/>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810CA900-D88F-0941-AC7C-B2F70D99E2EC}"/>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B4D62F7F-F3E0-9A46-9986-6F83B36770BD}"/>
              </a:ext>
            </a:extLst>
          </p:cNvPr>
          <p:cNvSpPr>
            <a:spLocks noGrp="1"/>
          </p:cNvSpPr>
          <p:nvPr>
            <p:ph type="body" idx="18"/>
          </p:nvPr>
        </p:nvSpPr>
        <p:spPr/>
        <p:txBody>
          <a:bodyPr/>
          <a:lstStyle/>
          <a:p>
            <a:endParaRPr lang="en-US"/>
          </a:p>
        </p:txBody>
      </p:sp>
      <p:sp>
        <p:nvSpPr>
          <p:cNvPr id="14" name="TextBox 13">
            <a:extLst>
              <a:ext uri="{FF2B5EF4-FFF2-40B4-BE49-F238E27FC236}">
                <a16:creationId xmlns:a16="http://schemas.microsoft.com/office/drawing/2014/main" id="{EAA8D6A3-F5DC-49B1-9C77-6E08C2AE50A8}"/>
              </a:ext>
            </a:extLst>
          </p:cNvPr>
          <p:cNvSpPr txBox="1"/>
          <p:nvPr/>
        </p:nvSpPr>
        <p:spPr>
          <a:xfrm>
            <a:off x="760289" y="1693449"/>
            <a:ext cx="4531500" cy="3416320"/>
          </a:xfrm>
          <a:prstGeom prst="rect">
            <a:avLst/>
          </a:prstGeom>
          <a:noFill/>
        </p:spPr>
        <p:txBody>
          <a:bodyPr wrap="square">
            <a:spAutoFit/>
          </a:bodyPr>
          <a:lstStyle/>
          <a:p>
            <a:r>
              <a:rPr lang="en-US" sz="2400" b="1" dirty="0">
                <a:solidFill>
                  <a:schemeClr val="bg1"/>
                </a:solidFill>
              </a:rPr>
              <a:t>ATU UDL Student Working Group</a:t>
            </a:r>
            <a:br>
              <a:rPr lang="en-US" sz="2400" b="1" dirty="0">
                <a:solidFill>
                  <a:schemeClr val="bg1"/>
                </a:solidFill>
              </a:rPr>
            </a:br>
            <a:endParaRPr lang="en-US" sz="2400" b="1" dirty="0">
              <a:solidFill>
                <a:schemeClr val="bg1"/>
              </a:solidFill>
            </a:endParaRPr>
          </a:p>
          <a:p>
            <a:r>
              <a:rPr lang="en-US" sz="2400" b="1" dirty="0">
                <a:solidFill>
                  <a:schemeClr val="bg1"/>
                </a:solidFill>
              </a:rPr>
              <a:t>Workshops</a:t>
            </a:r>
            <a:br>
              <a:rPr lang="en-US" sz="2400" b="1" dirty="0">
                <a:solidFill>
                  <a:schemeClr val="bg1"/>
                </a:solidFill>
              </a:rPr>
            </a:br>
            <a:br>
              <a:rPr lang="en-US" sz="2400" b="1" dirty="0">
                <a:solidFill>
                  <a:schemeClr val="bg1"/>
                </a:solidFill>
              </a:rPr>
            </a:br>
            <a:r>
              <a:rPr lang="en-US" sz="2400" b="1" dirty="0">
                <a:solidFill>
                  <a:schemeClr val="bg1"/>
                </a:solidFill>
              </a:rPr>
              <a:t>Info Sessions</a:t>
            </a:r>
            <a:br>
              <a:rPr lang="en-US" sz="2400" b="1" dirty="0">
                <a:solidFill>
                  <a:schemeClr val="bg1"/>
                </a:solidFill>
              </a:rPr>
            </a:br>
            <a:br>
              <a:rPr lang="en-US" sz="2400" b="1" dirty="0">
                <a:solidFill>
                  <a:schemeClr val="bg1"/>
                </a:solidFill>
              </a:rPr>
            </a:br>
            <a:r>
              <a:rPr lang="en-US" sz="2400" b="1" dirty="0">
                <a:solidFill>
                  <a:schemeClr val="bg1"/>
                </a:solidFill>
              </a:rPr>
              <a:t>Working with Student Union</a:t>
            </a:r>
            <a:br>
              <a:rPr lang="en-US" sz="2400" b="1" dirty="0">
                <a:solidFill>
                  <a:schemeClr val="bg1"/>
                </a:solidFill>
              </a:rPr>
            </a:br>
            <a:br>
              <a:rPr lang="en-US" sz="2400" b="1" dirty="0">
                <a:solidFill>
                  <a:schemeClr val="bg1"/>
                </a:solidFill>
              </a:rPr>
            </a:br>
            <a:r>
              <a:rPr lang="en-US" sz="2400" b="1" dirty="0">
                <a:solidFill>
                  <a:schemeClr val="bg1"/>
                </a:solidFill>
              </a:rPr>
              <a:t>Digital Badge for students</a:t>
            </a:r>
            <a:endParaRPr lang="en-IE" sz="2400" b="1" dirty="0">
              <a:solidFill>
                <a:schemeClr val="bg1"/>
              </a:solidFill>
            </a:endParaRPr>
          </a:p>
        </p:txBody>
      </p:sp>
    </p:spTree>
    <p:extLst>
      <p:ext uri="{BB962C8B-B14F-4D97-AF65-F5344CB8AC3E}">
        <p14:creationId xmlns:p14="http://schemas.microsoft.com/office/powerpoint/2010/main" val="261540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192F9-2F32-6045-9F98-5567037486D4}"/>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319FABEC-71FB-254E-85D9-8CBA063B9C28}"/>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0B51B9D4-93CE-DB4D-9580-E124F1A98D19}"/>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06BACEB2-C7F5-3741-B2B2-35F73A26872D}"/>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E3628501-A14C-9D43-9FC9-3B8484677BE8}"/>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6A573EC7-27EC-D24F-AA18-561D622A31D4}"/>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0123D7A0-C406-014B-898D-2A0F1D7790A8}"/>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D7FA0A9C-98B1-C840-A0A2-37BF318A7DE7}"/>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D008EA73-6405-2B4E-A4BD-ACD53B0B6D3D}"/>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CD75D3B1-38B6-2042-A160-F770C763DAE3}"/>
              </a:ext>
            </a:extLst>
          </p:cNvPr>
          <p:cNvSpPr>
            <a:spLocks noGrp="1"/>
          </p:cNvSpPr>
          <p:nvPr>
            <p:ph type="title"/>
          </p:nvPr>
        </p:nvSpPr>
        <p:spPr>
          <a:xfrm>
            <a:off x="538438" y="363544"/>
            <a:ext cx="4586177" cy="627321"/>
          </a:xfrm>
        </p:spPr>
        <p:txBody>
          <a:bodyPr>
            <a:normAutofit fontScale="90000"/>
          </a:bodyPr>
          <a:lstStyle/>
          <a:p>
            <a:r>
              <a:rPr lang="en-US" dirty="0"/>
              <a:t>Resources</a:t>
            </a:r>
            <a:br>
              <a:rPr lang="en-US" dirty="0"/>
            </a:br>
            <a:endParaRPr lang="en-US" dirty="0"/>
          </a:p>
        </p:txBody>
      </p:sp>
      <p:sp>
        <p:nvSpPr>
          <p:cNvPr id="12" name="Text Placeholder 11">
            <a:extLst>
              <a:ext uri="{FF2B5EF4-FFF2-40B4-BE49-F238E27FC236}">
                <a16:creationId xmlns:a16="http://schemas.microsoft.com/office/drawing/2014/main" id="{A40B4C54-079E-B043-A317-952FBC28992F}"/>
              </a:ext>
            </a:extLst>
          </p:cNvPr>
          <p:cNvSpPr>
            <a:spLocks noGrp="1"/>
          </p:cNvSpPr>
          <p:nvPr>
            <p:ph type="body" idx="1"/>
          </p:nvPr>
        </p:nvSpPr>
        <p:spPr/>
        <p:txBody>
          <a:bodyPr/>
          <a:lstStyle/>
          <a:p>
            <a:endParaRPr lang="en-US"/>
          </a:p>
        </p:txBody>
      </p:sp>
      <p:pic>
        <p:nvPicPr>
          <p:cNvPr id="14" name="Picture 13">
            <a:extLst>
              <a:ext uri="{FF2B5EF4-FFF2-40B4-BE49-F238E27FC236}">
                <a16:creationId xmlns:a16="http://schemas.microsoft.com/office/drawing/2014/main" id="{7D2178F8-8DC8-4D30-8976-B61D84B307C2}"/>
              </a:ext>
            </a:extLst>
          </p:cNvPr>
          <p:cNvPicPr>
            <a:picLocks noChangeAspect="1"/>
          </p:cNvPicPr>
          <p:nvPr/>
        </p:nvPicPr>
        <p:blipFill>
          <a:blip r:embed="rId2"/>
          <a:stretch>
            <a:fillRect/>
          </a:stretch>
        </p:blipFill>
        <p:spPr>
          <a:xfrm>
            <a:off x="1380627" y="1807169"/>
            <a:ext cx="8649907" cy="3610479"/>
          </a:xfrm>
          <a:prstGeom prst="rect">
            <a:avLst/>
          </a:prstGeom>
        </p:spPr>
      </p:pic>
    </p:spTree>
    <p:extLst>
      <p:ext uri="{BB962C8B-B14F-4D97-AF65-F5344CB8AC3E}">
        <p14:creationId xmlns:p14="http://schemas.microsoft.com/office/powerpoint/2010/main" val="10437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192F9-2F32-6045-9F98-5567037486D4}"/>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319FABEC-71FB-254E-85D9-8CBA063B9C28}"/>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0B51B9D4-93CE-DB4D-9580-E124F1A98D19}"/>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06BACEB2-C7F5-3741-B2B2-35F73A26872D}"/>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E3628501-A14C-9D43-9FC9-3B8484677BE8}"/>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6A573EC7-27EC-D24F-AA18-561D622A31D4}"/>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0123D7A0-C406-014B-898D-2A0F1D7790A8}"/>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D7FA0A9C-98B1-C840-A0A2-37BF318A7DE7}"/>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D008EA73-6405-2B4E-A4BD-ACD53B0B6D3D}"/>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CD75D3B1-38B6-2042-A160-F770C763DAE3}"/>
              </a:ext>
            </a:extLst>
          </p:cNvPr>
          <p:cNvSpPr>
            <a:spLocks noGrp="1"/>
          </p:cNvSpPr>
          <p:nvPr>
            <p:ph type="title"/>
          </p:nvPr>
        </p:nvSpPr>
        <p:spPr>
          <a:xfrm>
            <a:off x="723373" y="684085"/>
            <a:ext cx="4586177" cy="627321"/>
          </a:xfrm>
        </p:spPr>
        <p:txBody>
          <a:bodyPr>
            <a:normAutofit fontScale="90000"/>
          </a:bodyPr>
          <a:lstStyle/>
          <a:p>
            <a:r>
              <a:rPr lang="en-US" dirty="0"/>
              <a:t>Resources</a:t>
            </a:r>
            <a:br>
              <a:rPr lang="en-US" dirty="0"/>
            </a:br>
            <a:endParaRPr lang="en-US" dirty="0"/>
          </a:p>
        </p:txBody>
      </p:sp>
      <p:sp>
        <p:nvSpPr>
          <p:cNvPr id="12" name="Text Placeholder 11">
            <a:extLst>
              <a:ext uri="{FF2B5EF4-FFF2-40B4-BE49-F238E27FC236}">
                <a16:creationId xmlns:a16="http://schemas.microsoft.com/office/drawing/2014/main" id="{A40B4C54-079E-B043-A317-952FBC28992F}"/>
              </a:ext>
            </a:extLst>
          </p:cNvPr>
          <p:cNvSpPr>
            <a:spLocks noGrp="1"/>
          </p:cNvSpPr>
          <p:nvPr>
            <p:ph type="body" idx="1"/>
          </p:nvPr>
        </p:nvSpPr>
        <p:spPr>
          <a:xfrm>
            <a:off x="3229296" y="5830324"/>
            <a:ext cx="5315592" cy="216876"/>
          </a:xfrm>
        </p:spPr>
        <p:txBody>
          <a:bodyPr/>
          <a:lstStyle/>
          <a:p>
            <a:endParaRPr lang="en-US" dirty="0"/>
          </a:p>
        </p:txBody>
      </p:sp>
      <p:pic>
        <p:nvPicPr>
          <p:cNvPr id="15" name="Picture 14">
            <a:extLst>
              <a:ext uri="{FF2B5EF4-FFF2-40B4-BE49-F238E27FC236}">
                <a16:creationId xmlns:a16="http://schemas.microsoft.com/office/drawing/2014/main" id="{94D27C89-C39D-4F15-AA92-3C3D8B45AF11}"/>
              </a:ext>
            </a:extLst>
          </p:cNvPr>
          <p:cNvPicPr>
            <a:picLocks noChangeAspect="1"/>
          </p:cNvPicPr>
          <p:nvPr/>
        </p:nvPicPr>
        <p:blipFill>
          <a:blip r:embed="rId2"/>
          <a:stretch>
            <a:fillRect/>
          </a:stretch>
        </p:blipFill>
        <p:spPr>
          <a:xfrm>
            <a:off x="0" y="1827732"/>
            <a:ext cx="11774184" cy="3564000"/>
          </a:xfrm>
          <a:prstGeom prst="rect">
            <a:avLst/>
          </a:prstGeom>
        </p:spPr>
      </p:pic>
    </p:spTree>
    <p:extLst>
      <p:ext uri="{BB962C8B-B14F-4D97-AF65-F5344CB8AC3E}">
        <p14:creationId xmlns:p14="http://schemas.microsoft.com/office/powerpoint/2010/main" val="624535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192F9-2F32-6045-9F98-5567037486D4}"/>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319FABEC-71FB-254E-85D9-8CBA063B9C28}"/>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0B51B9D4-93CE-DB4D-9580-E124F1A98D19}"/>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06BACEB2-C7F5-3741-B2B2-35F73A26872D}"/>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E3628501-A14C-9D43-9FC9-3B8484677BE8}"/>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6A573EC7-27EC-D24F-AA18-561D622A31D4}"/>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0123D7A0-C406-014B-898D-2A0F1D7790A8}"/>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D7FA0A9C-98B1-C840-A0A2-37BF318A7DE7}"/>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D008EA73-6405-2B4E-A4BD-ACD53B0B6D3D}"/>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CD75D3B1-38B6-2042-A160-F770C763DAE3}"/>
              </a:ext>
            </a:extLst>
          </p:cNvPr>
          <p:cNvSpPr>
            <a:spLocks noGrp="1"/>
          </p:cNvSpPr>
          <p:nvPr>
            <p:ph type="title"/>
          </p:nvPr>
        </p:nvSpPr>
        <p:spPr>
          <a:xfrm>
            <a:off x="291859" y="96971"/>
            <a:ext cx="4586177" cy="627321"/>
          </a:xfrm>
        </p:spPr>
        <p:txBody>
          <a:bodyPr>
            <a:normAutofit fontScale="90000"/>
          </a:bodyPr>
          <a:lstStyle/>
          <a:p>
            <a:r>
              <a:rPr lang="en-US" dirty="0"/>
              <a:t>Resources</a:t>
            </a:r>
            <a:br>
              <a:rPr lang="en-US" dirty="0"/>
            </a:br>
            <a:endParaRPr lang="en-US" dirty="0"/>
          </a:p>
        </p:txBody>
      </p:sp>
      <p:sp>
        <p:nvSpPr>
          <p:cNvPr id="12" name="Text Placeholder 11">
            <a:extLst>
              <a:ext uri="{FF2B5EF4-FFF2-40B4-BE49-F238E27FC236}">
                <a16:creationId xmlns:a16="http://schemas.microsoft.com/office/drawing/2014/main" id="{A40B4C54-079E-B043-A317-952FBC28992F}"/>
              </a:ext>
            </a:extLst>
          </p:cNvPr>
          <p:cNvSpPr>
            <a:spLocks noGrp="1"/>
          </p:cNvSpPr>
          <p:nvPr>
            <p:ph type="body" idx="1"/>
          </p:nvPr>
        </p:nvSpPr>
        <p:spPr>
          <a:xfrm>
            <a:off x="2839850" y="6544153"/>
            <a:ext cx="5315592" cy="216876"/>
          </a:xfrm>
        </p:spPr>
        <p:txBody>
          <a:bodyPr/>
          <a:lstStyle/>
          <a:p>
            <a:endParaRPr lang="en-US"/>
          </a:p>
        </p:txBody>
      </p:sp>
      <p:pic>
        <p:nvPicPr>
          <p:cNvPr id="14" name="Picture 13">
            <a:extLst>
              <a:ext uri="{FF2B5EF4-FFF2-40B4-BE49-F238E27FC236}">
                <a16:creationId xmlns:a16="http://schemas.microsoft.com/office/drawing/2014/main" id="{49CE8CBB-140F-4D2B-A061-9EF634C04C0E}"/>
              </a:ext>
            </a:extLst>
          </p:cNvPr>
          <p:cNvPicPr>
            <a:picLocks noChangeAspect="1"/>
          </p:cNvPicPr>
          <p:nvPr/>
        </p:nvPicPr>
        <p:blipFill>
          <a:blip r:embed="rId2"/>
          <a:stretch>
            <a:fillRect/>
          </a:stretch>
        </p:blipFill>
        <p:spPr>
          <a:xfrm>
            <a:off x="1296467" y="677205"/>
            <a:ext cx="7744906" cy="5753903"/>
          </a:xfrm>
          <a:prstGeom prst="rect">
            <a:avLst/>
          </a:prstGeom>
        </p:spPr>
      </p:pic>
    </p:spTree>
    <p:extLst>
      <p:ext uri="{BB962C8B-B14F-4D97-AF65-F5344CB8AC3E}">
        <p14:creationId xmlns:p14="http://schemas.microsoft.com/office/powerpoint/2010/main" val="154250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1222-3D7D-3440-9E23-388F66C16049}"/>
              </a:ext>
            </a:extLst>
          </p:cNvPr>
          <p:cNvSpPr>
            <a:spLocks noGrp="1"/>
          </p:cNvSpPr>
          <p:nvPr>
            <p:ph type="title"/>
          </p:nvPr>
        </p:nvSpPr>
        <p:spPr>
          <a:xfrm>
            <a:off x="2317411" y="2068394"/>
            <a:ext cx="9088083" cy="4069429"/>
          </a:xfrm>
        </p:spPr>
        <p:txBody>
          <a:bodyPr>
            <a:normAutofit fontScale="90000"/>
          </a:bodyPr>
          <a:lstStyle/>
          <a:p>
            <a:r>
              <a:rPr lang="en-US" dirty="0">
                <a:solidFill>
                  <a:srgbClr val="005B5E"/>
                </a:solidFill>
              </a:rPr>
              <a:t>1. </a:t>
            </a:r>
            <a:r>
              <a:rPr lang="en-US" dirty="0"/>
              <a:t>NFETL Initiative Context </a:t>
            </a:r>
            <a:br>
              <a:rPr lang="en-US" dirty="0">
                <a:solidFill>
                  <a:srgbClr val="FF791E"/>
                </a:solidFill>
              </a:rPr>
            </a:br>
            <a:r>
              <a:rPr lang="en-US" dirty="0">
                <a:solidFill>
                  <a:srgbClr val="005B5E"/>
                </a:solidFill>
              </a:rPr>
              <a:t>2. </a:t>
            </a:r>
            <a:r>
              <a:rPr lang="en-US" dirty="0"/>
              <a:t>What did we seek to do</a:t>
            </a:r>
            <a:r>
              <a:rPr lang="en-US" sz="3100" dirty="0"/>
              <a:t>?</a:t>
            </a:r>
            <a:r>
              <a:rPr lang="en-US" sz="2000" dirty="0"/>
              <a:t> </a:t>
            </a:r>
            <a:r>
              <a:rPr lang="en-US" sz="2000" spc="0" dirty="0"/>
              <a:t>Conceptualize the Student Voice.</a:t>
            </a:r>
            <a:br>
              <a:rPr lang="en-US" sz="2000" dirty="0">
                <a:solidFill>
                  <a:srgbClr val="FF791E"/>
                </a:solidFill>
              </a:rPr>
            </a:br>
            <a:r>
              <a:rPr lang="en-US" dirty="0">
                <a:solidFill>
                  <a:srgbClr val="005B5E"/>
                </a:solidFill>
              </a:rPr>
              <a:t>3. </a:t>
            </a:r>
            <a:r>
              <a:rPr lang="en-US" dirty="0"/>
              <a:t>How did we do it? </a:t>
            </a:r>
            <a:r>
              <a:rPr lang="en-US" sz="2000" spc="0" dirty="0"/>
              <a:t>National Badge Roll Out,  Questionnaires, Focus Groups</a:t>
            </a:r>
            <a:br>
              <a:rPr lang="en-US" dirty="0">
                <a:solidFill>
                  <a:srgbClr val="FF791E"/>
                </a:solidFill>
              </a:rPr>
            </a:br>
            <a:r>
              <a:rPr lang="en-US" dirty="0">
                <a:solidFill>
                  <a:srgbClr val="005B5E"/>
                </a:solidFill>
              </a:rPr>
              <a:t>4. </a:t>
            </a:r>
            <a:r>
              <a:rPr lang="en-US" dirty="0"/>
              <a:t>What did we learn? </a:t>
            </a:r>
            <a:r>
              <a:rPr lang="en-US" sz="2000" spc="0" dirty="0"/>
              <a:t>Common themes emerging, Findings</a:t>
            </a:r>
            <a:br>
              <a:rPr lang="en-US" dirty="0">
                <a:solidFill>
                  <a:srgbClr val="FF791E"/>
                </a:solidFill>
              </a:rPr>
            </a:br>
            <a:r>
              <a:rPr lang="en-US" dirty="0">
                <a:solidFill>
                  <a:srgbClr val="005B5E"/>
                </a:solidFill>
              </a:rPr>
              <a:t>5. </a:t>
            </a:r>
            <a:r>
              <a:rPr lang="en-US" dirty="0"/>
              <a:t>Next Steps </a:t>
            </a:r>
            <a:r>
              <a:rPr lang="en-US" sz="2000" spc="0" dirty="0"/>
              <a:t>Answering the ‘So What?’</a:t>
            </a:r>
            <a:br>
              <a:rPr lang="en-US" sz="2000" spc="0" dirty="0"/>
            </a:br>
            <a:endParaRPr lang="en-US" sz="2000" spc="0" dirty="0"/>
          </a:p>
        </p:txBody>
      </p:sp>
      <p:sp>
        <p:nvSpPr>
          <p:cNvPr id="3" name="Text Placeholder 2">
            <a:extLst>
              <a:ext uri="{FF2B5EF4-FFF2-40B4-BE49-F238E27FC236}">
                <a16:creationId xmlns:a16="http://schemas.microsoft.com/office/drawing/2014/main" id="{8EB01034-445E-AD44-AE10-5612200FA05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C85B15DD-E7C1-D543-ADE1-9C363BDBF163}"/>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AB52A10B-1875-5844-83F9-6A1F64F5D354}"/>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8B075008-5FED-9145-AC4A-34D9D80F4739}"/>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3FEC341B-3826-1049-9C62-7B350B4F1EBC}"/>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7BAF92F7-C65E-E147-9BA1-03DAFA7C18A6}"/>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92B56421-F55E-9043-9161-8B85F2461DE8}"/>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C9B39D6A-D053-2040-95DD-D408818D8BE8}"/>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0B4FD3FC-EA65-0F4C-93D6-216A88F3F997}"/>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8C99E3A2-8F38-8940-A514-7E2DEA0D7441}"/>
              </a:ext>
            </a:extLst>
          </p:cNvPr>
          <p:cNvSpPr>
            <a:spLocks noGrp="1"/>
          </p:cNvSpPr>
          <p:nvPr>
            <p:ph type="body" idx="1"/>
          </p:nvPr>
        </p:nvSpPr>
        <p:spPr>
          <a:xfrm>
            <a:off x="565392" y="604316"/>
            <a:ext cx="7049956" cy="566938"/>
          </a:xfrm>
          <a:effectLst>
            <a:reflection blurRad="6350" stA="52000" endA="300" endPos="35000" dir="5400000" sy="-100000" algn="bl" rotWithShape="0"/>
          </a:effectLst>
        </p:spPr>
        <p:txBody>
          <a:bodyPr>
            <a:noAutofit/>
          </a:bodyPr>
          <a:lstStyle/>
          <a:p>
            <a:r>
              <a:rPr lang="en-US" sz="3600" b="1" dirty="0"/>
              <a:t>Presentation Contents</a:t>
            </a:r>
          </a:p>
        </p:txBody>
      </p:sp>
      <p:pic>
        <p:nvPicPr>
          <p:cNvPr id="1026" name="Picture 2">
            <a:extLst>
              <a:ext uri="{FF2B5EF4-FFF2-40B4-BE49-F238E27FC236}">
                <a16:creationId xmlns:a16="http://schemas.microsoft.com/office/drawing/2014/main" id="{BCC210DE-4DDE-4BBC-9AA2-A5D90E856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288" y="319998"/>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03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192F9-2F32-6045-9F98-5567037486D4}"/>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319FABEC-71FB-254E-85D9-8CBA063B9C28}"/>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0B51B9D4-93CE-DB4D-9580-E124F1A98D19}"/>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06BACEB2-C7F5-3741-B2B2-35F73A26872D}"/>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E3628501-A14C-9D43-9FC9-3B8484677BE8}"/>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6A573EC7-27EC-D24F-AA18-561D622A31D4}"/>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0123D7A0-C406-014B-898D-2A0F1D7790A8}"/>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D7FA0A9C-98B1-C840-A0A2-37BF318A7DE7}"/>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D008EA73-6405-2B4E-A4BD-ACD53B0B6D3D}"/>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CD75D3B1-38B6-2042-A160-F770C763DAE3}"/>
              </a:ext>
            </a:extLst>
          </p:cNvPr>
          <p:cNvSpPr>
            <a:spLocks noGrp="1"/>
          </p:cNvSpPr>
          <p:nvPr>
            <p:ph type="title"/>
          </p:nvPr>
        </p:nvSpPr>
        <p:spPr>
          <a:xfrm>
            <a:off x="384325" y="1157721"/>
            <a:ext cx="10506281" cy="627321"/>
          </a:xfrm>
        </p:spPr>
        <p:txBody>
          <a:bodyPr>
            <a:normAutofit fontScale="90000"/>
          </a:bodyPr>
          <a:lstStyle/>
          <a:p>
            <a:r>
              <a:rPr lang="en-US" dirty="0"/>
              <a:t>References</a:t>
            </a:r>
            <a:br>
              <a:rPr lang="en-US" dirty="0"/>
            </a:br>
            <a:br>
              <a:rPr lang="en-US" dirty="0"/>
            </a:br>
            <a:r>
              <a:rPr lang="en-GB" sz="2000" dirty="0">
                <a:solidFill>
                  <a:schemeClr val="bg1"/>
                </a:solidFill>
              </a:rPr>
              <a:t>AHEAD. 2022. Digital Badge in UDL. [online] Available at: &lt;https://www.ahead.ie/udl-digital-badge&gt; [Accessed 23 May 2022].</a:t>
            </a:r>
            <a:br>
              <a:rPr lang="en-GB" sz="2000" dirty="0">
                <a:solidFill>
                  <a:schemeClr val="bg1"/>
                </a:solidFill>
              </a:rPr>
            </a:br>
            <a:br>
              <a:rPr lang="en-US" sz="2000" dirty="0">
                <a:solidFill>
                  <a:schemeClr val="bg1"/>
                </a:solidFill>
              </a:rPr>
            </a:br>
            <a:r>
              <a:rPr kumimoji="0" lang="en-US" sz="2000" b="0" i="0" u="none" strike="noStrike" kern="1200" cap="none" spc="-15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Flood, M. (2022) Talking about all thing's inclusion, Podcast Episode 3: Talking ‘Unlearning’ with Allison Posey and Katie Novak.</a:t>
            </a:r>
            <a:br>
              <a:rPr lang="en-US" dirty="0">
                <a:solidFill>
                  <a:schemeClr val="bg1"/>
                </a:solidFill>
              </a:rPr>
            </a:br>
            <a:br>
              <a:rPr lang="en-US" dirty="0">
                <a:solidFill>
                  <a:schemeClr val="bg1"/>
                </a:solidFill>
              </a:rPr>
            </a:br>
            <a:r>
              <a:rPr lang="en-US" sz="2000" dirty="0" err="1">
                <a:solidFill>
                  <a:schemeClr val="bg1"/>
                </a:solidFill>
              </a:rPr>
              <a:t>Fovet</a:t>
            </a:r>
            <a:r>
              <a:rPr lang="en-US" sz="2000" dirty="0">
                <a:solidFill>
                  <a:schemeClr val="bg1"/>
                </a:solidFill>
              </a:rPr>
              <a:t>, F. (2018) </a:t>
            </a:r>
            <a:r>
              <a:rPr lang="en-GB" sz="2000" dirty="0">
                <a:solidFill>
                  <a:schemeClr val="bg1"/>
                </a:solidFill>
              </a:rPr>
              <a:t>Exploring the Student Voice within UDL Work, </a:t>
            </a:r>
            <a:r>
              <a:rPr lang="en-GB" sz="2000" i="1" dirty="0">
                <a:solidFill>
                  <a:schemeClr val="bg1"/>
                </a:solidFill>
              </a:rPr>
              <a:t>Ahead Journal -A Review of Inclusive Education</a:t>
            </a:r>
            <a:br>
              <a:rPr lang="en-GB" sz="2000" i="1" dirty="0">
                <a:solidFill>
                  <a:schemeClr val="bg1"/>
                </a:solidFill>
              </a:rPr>
            </a:br>
            <a:r>
              <a:rPr lang="en-GB" sz="2000" i="1" dirty="0">
                <a:solidFill>
                  <a:schemeClr val="bg1"/>
                </a:solidFill>
              </a:rPr>
              <a:t>&amp; Employment Practices</a:t>
            </a:r>
            <a:r>
              <a:rPr lang="en-GB" sz="2000" dirty="0">
                <a:solidFill>
                  <a:schemeClr val="bg1"/>
                </a:solidFill>
              </a:rPr>
              <a:t>,  ISSN 2009-8286Issue 14. </a:t>
            </a:r>
            <a:r>
              <a:rPr lang="en-US" sz="2000" dirty="0">
                <a:solidFill>
                  <a:schemeClr val="bg1"/>
                </a:solidFill>
              </a:rPr>
              <a:t> </a:t>
            </a:r>
            <a:br>
              <a:rPr lang="en-US" sz="2000" dirty="0">
                <a:solidFill>
                  <a:schemeClr val="bg1"/>
                </a:solidFill>
              </a:rPr>
            </a:br>
            <a:br>
              <a:rPr lang="en-US" sz="2000" dirty="0">
                <a:solidFill>
                  <a:schemeClr val="bg1"/>
                </a:solidFill>
              </a:rPr>
            </a:br>
            <a:r>
              <a:rPr lang="en-GB" sz="2000" dirty="0">
                <a:solidFill>
                  <a:schemeClr val="bg1"/>
                </a:solidFill>
              </a:rPr>
              <a:t>Posey, A., &amp; </a:t>
            </a:r>
            <a:r>
              <a:rPr lang="en-GB" sz="2000" dirty="0" err="1">
                <a:solidFill>
                  <a:schemeClr val="bg1"/>
                </a:solidFill>
              </a:rPr>
              <a:t>Noval</a:t>
            </a:r>
            <a:r>
              <a:rPr lang="en-GB" sz="2000" dirty="0">
                <a:solidFill>
                  <a:schemeClr val="bg1"/>
                </a:solidFill>
              </a:rPr>
              <a:t>, K. (2020). Unlearning: changing your beliefs and your classroom with UDL.</a:t>
            </a:r>
            <a:br>
              <a:rPr lang="en-GB" sz="2000" dirty="0">
                <a:solidFill>
                  <a:schemeClr val="bg1"/>
                </a:solidFill>
              </a:rPr>
            </a:br>
            <a:br>
              <a:rPr lang="en-GB" sz="2000" dirty="0">
                <a:solidFill>
                  <a:schemeClr val="bg1"/>
                </a:solidFill>
              </a:rPr>
            </a:br>
            <a:br>
              <a:rPr lang="en-US" sz="2000" dirty="0"/>
            </a:br>
            <a:br>
              <a:rPr lang="en-US" sz="2000" dirty="0"/>
            </a:br>
            <a:br>
              <a:rPr lang="en-US" sz="2000" dirty="0"/>
            </a:br>
            <a:br>
              <a:rPr lang="en-US" sz="2000" dirty="0"/>
            </a:br>
            <a:endParaRPr lang="en-US" sz="2000" dirty="0"/>
          </a:p>
        </p:txBody>
      </p:sp>
      <p:sp>
        <p:nvSpPr>
          <p:cNvPr id="12" name="Text Placeholder 11">
            <a:extLst>
              <a:ext uri="{FF2B5EF4-FFF2-40B4-BE49-F238E27FC236}">
                <a16:creationId xmlns:a16="http://schemas.microsoft.com/office/drawing/2014/main" id="{A40B4C54-079E-B043-A317-952FBC28992F}"/>
              </a:ext>
            </a:extLst>
          </p:cNvPr>
          <p:cNvSpPr>
            <a:spLocks noGrp="1"/>
          </p:cNvSpPr>
          <p:nvPr>
            <p:ph type="body" idx="1"/>
          </p:nvPr>
        </p:nvSpPr>
        <p:spPr>
          <a:xfrm>
            <a:off x="2788479" y="5688625"/>
            <a:ext cx="5315592" cy="216876"/>
          </a:xfrm>
        </p:spPr>
        <p:txBody>
          <a:bodyPr/>
          <a:lstStyle/>
          <a:p>
            <a:endParaRPr lang="en-US" dirty="0"/>
          </a:p>
        </p:txBody>
      </p:sp>
    </p:spTree>
    <p:extLst>
      <p:ext uri="{BB962C8B-B14F-4D97-AF65-F5344CB8AC3E}">
        <p14:creationId xmlns:p14="http://schemas.microsoft.com/office/powerpoint/2010/main" val="36924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4BE846-44E6-4848-AF39-3F474487F5B6}"/>
              </a:ext>
            </a:extLst>
          </p:cNvPr>
          <p:cNvPicPr>
            <a:picLocks noChangeAspect="1"/>
          </p:cNvPicPr>
          <p:nvPr/>
        </p:nvPicPr>
        <p:blipFill rotWithShape="1">
          <a:blip r:embed="rId2"/>
          <a:srcRect l="23171" t="24711" r="20529" b="24928"/>
          <a:stretch/>
        </p:blipFill>
        <p:spPr>
          <a:xfrm>
            <a:off x="0" y="-1"/>
            <a:ext cx="8522570" cy="7006976"/>
          </a:xfrm>
          <a:prstGeom prst="rect">
            <a:avLst/>
          </a:prstGeom>
        </p:spPr>
      </p:pic>
      <p:sp>
        <p:nvSpPr>
          <p:cNvPr id="2" name="Text Placeholder 1">
            <a:extLst>
              <a:ext uri="{FF2B5EF4-FFF2-40B4-BE49-F238E27FC236}">
                <a16:creationId xmlns:a16="http://schemas.microsoft.com/office/drawing/2014/main" id="{9BF1170E-FA1B-DE44-B2D2-ED5781DA56A0}"/>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7B5D68A2-66BD-544B-B6E7-4BF1CE4F8344}"/>
              </a:ext>
            </a:extLst>
          </p:cNvPr>
          <p:cNvSpPr>
            <a:spLocks noGrp="1"/>
          </p:cNvSpPr>
          <p:nvPr>
            <p:ph type="body" idx="11"/>
          </p:nvPr>
        </p:nvSpPr>
        <p:spPr/>
        <p:txBody>
          <a:bodyPr/>
          <a:lstStyle/>
          <a:p>
            <a:endParaRPr lang="en-US"/>
          </a:p>
        </p:txBody>
      </p:sp>
      <p:sp>
        <p:nvSpPr>
          <p:cNvPr id="4" name="Text Placeholder 3">
            <a:extLst>
              <a:ext uri="{FF2B5EF4-FFF2-40B4-BE49-F238E27FC236}">
                <a16:creationId xmlns:a16="http://schemas.microsoft.com/office/drawing/2014/main" id="{01AE864F-86BB-2B4B-ADDB-BDF681149C3E}"/>
              </a:ext>
            </a:extLst>
          </p:cNvPr>
          <p:cNvSpPr>
            <a:spLocks noGrp="1"/>
          </p:cNvSpPr>
          <p:nvPr>
            <p:ph type="body" idx="12"/>
          </p:nvPr>
        </p:nvSpPr>
        <p:spPr/>
        <p:txBody>
          <a:bodyPr/>
          <a:lstStyle/>
          <a:p>
            <a:endParaRPr lang="en-US"/>
          </a:p>
        </p:txBody>
      </p:sp>
      <p:sp>
        <p:nvSpPr>
          <p:cNvPr id="5" name="Text Placeholder 4">
            <a:extLst>
              <a:ext uri="{FF2B5EF4-FFF2-40B4-BE49-F238E27FC236}">
                <a16:creationId xmlns:a16="http://schemas.microsoft.com/office/drawing/2014/main" id="{9C6F2932-90A1-5C48-B36D-F8E472ECB36F}"/>
              </a:ext>
            </a:extLst>
          </p:cNvPr>
          <p:cNvSpPr>
            <a:spLocks noGrp="1"/>
          </p:cNvSpPr>
          <p:nvPr>
            <p:ph type="body" idx="13"/>
          </p:nvPr>
        </p:nvSpPr>
        <p:spPr/>
        <p:txBody>
          <a:bodyPr/>
          <a:lstStyle/>
          <a:p>
            <a:endParaRPr lang="en-US"/>
          </a:p>
        </p:txBody>
      </p:sp>
      <p:sp>
        <p:nvSpPr>
          <p:cNvPr id="6" name="Text Placeholder 5">
            <a:extLst>
              <a:ext uri="{FF2B5EF4-FFF2-40B4-BE49-F238E27FC236}">
                <a16:creationId xmlns:a16="http://schemas.microsoft.com/office/drawing/2014/main" id="{778AB5AF-7273-4F4A-BDB3-5CD03DAB3C77}"/>
              </a:ext>
            </a:extLst>
          </p:cNvPr>
          <p:cNvSpPr>
            <a:spLocks noGrp="1"/>
          </p:cNvSpPr>
          <p:nvPr>
            <p:ph type="body" idx="14"/>
          </p:nvPr>
        </p:nvSpPr>
        <p:spPr/>
        <p:txBody>
          <a:bodyPr/>
          <a:lstStyle/>
          <a:p>
            <a:endParaRPr lang="en-US"/>
          </a:p>
        </p:txBody>
      </p:sp>
      <p:sp>
        <p:nvSpPr>
          <p:cNvPr id="7" name="Text Placeholder 6">
            <a:extLst>
              <a:ext uri="{FF2B5EF4-FFF2-40B4-BE49-F238E27FC236}">
                <a16:creationId xmlns:a16="http://schemas.microsoft.com/office/drawing/2014/main" id="{42222B5A-A3A4-7A40-BE45-AA1BF3CC41C3}"/>
              </a:ext>
            </a:extLst>
          </p:cNvPr>
          <p:cNvSpPr>
            <a:spLocks noGrp="1"/>
          </p:cNvSpPr>
          <p:nvPr>
            <p:ph type="body" idx="15"/>
          </p:nvPr>
        </p:nvSpPr>
        <p:spPr/>
        <p:txBody>
          <a:bodyPr/>
          <a:lstStyle/>
          <a:p>
            <a:endParaRPr lang="en-US"/>
          </a:p>
        </p:txBody>
      </p:sp>
      <p:sp>
        <p:nvSpPr>
          <p:cNvPr id="8" name="Text Placeholder 7">
            <a:extLst>
              <a:ext uri="{FF2B5EF4-FFF2-40B4-BE49-F238E27FC236}">
                <a16:creationId xmlns:a16="http://schemas.microsoft.com/office/drawing/2014/main" id="{9DA196D1-3FE7-3B4E-803E-20E36DB75276}"/>
              </a:ext>
            </a:extLst>
          </p:cNvPr>
          <p:cNvSpPr>
            <a:spLocks noGrp="1"/>
          </p:cNvSpPr>
          <p:nvPr>
            <p:ph type="body" idx="16"/>
          </p:nvPr>
        </p:nvSpPr>
        <p:spPr/>
        <p:txBody>
          <a:bodyPr/>
          <a:lstStyle/>
          <a:p>
            <a:endParaRPr lang="en-US"/>
          </a:p>
        </p:txBody>
      </p:sp>
      <p:sp>
        <p:nvSpPr>
          <p:cNvPr id="9" name="Text Placeholder 8">
            <a:extLst>
              <a:ext uri="{FF2B5EF4-FFF2-40B4-BE49-F238E27FC236}">
                <a16:creationId xmlns:a16="http://schemas.microsoft.com/office/drawing/2014/main" id="{1CB7DB0C-8569-7B47-89A3-94F36A31F6A8}"/>
              </a:ext>
            </a:extLst>
          </p:cNvPr>
          <p:cNvSpPr>
            <a:spLocks noGrp="1"/>
          </p:cNvSpPr>
          <p:nvPr>
            <p:ph type="body" idx="17"/>
          </p:nvPr>
        </p:nvSpPr>
        <p:spPr/>
        <p:txBody>
          <a:bodyPr/>
          <a:lstStyle/>
          <a:p>
            <a:endParaRPr lang="en-US"/>
          </a:p>
        </p:txBody>
      </p:sp>
      <p:sp>
        <p:nvSpPr>
          <p:cNvPr id="10" name="Text Placeholder 9">
            <a:extLst>
              <a:ext uri="{FF2B5EF4-FFF2-40B4-BE49-F238E27FC236}">
                <a16:creationId xmlns:a16="http://schemas.microsoft.com/office/drawing/2014/main" id="{36CD4742-CF49-4E48-B858-39959D91D80B}"/>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DC19DC36-1A6E-084B-9449-A875932797D9}"/>
              </a:ext>
            </a:extLst>
          </p:cNvPr>
          <p:cNvSpPr>
            <a:spLocks noGrp="1"/>
          </p:cNvSpPr>
          <p:nvPr>
            <p:ph type="title"/>
          </p:nvPr>
        </p:nvSpPr>
        <p:spPr>
          <a:xfrm>
            <a:off x="8522570" y="2292894"/>
            <a:ext cx="3220792" cy="1779076"/>
          </a:xfrm>
        </p:spPr>
        <p:txBody>
          <a:bodyPr>
            <a:normAutofit/>
          </a:bodyPr>
          <a:lstStyle/>
          <a:p>
            <a:r>
              <a:rPr lang="en-US" sz="2400" dirty="0">
                <a:hlinkClick r:id="rId3">
                  <a:extLst>
                    <a:ext uri="{A12FA001-AC4F-418D-AE19-62706E023703}">
                      <ahyp:hlinkClr xmlns:ahyp="http://schemas.microsoft.com/office/drawing/2018/hyperlinkcolor" val="tx"/>
                    </a:ext>
                  </a:extLst>
                </a:hlinkClick>
              </a:rPr>
              <a:t>haran.maureen@itsligo.ie</a:t>
            </a:r>
            <a:br>
              <a:rPr lang="en-US" sz="2400" dirty="0"/>
            </a:br>
            <a:br>
              <a:rPr lang="en-US" sz="2400" dirty="0"/>
            </a:br>
            <a:r>
              <a:rPr lang="en-US" sz="2400" dirty="0"/>
              <a:t>@haran_maureen</a:t>
            </a:r>
          </a:p>
        </p:txBody>
      </p:sp>
      <p:sp>
        <p:nvSpPr>
          <p:cNvPr id="12" name="Text Placeholder 11">
            <a:extLst>
              <a:ext uri="{FF2B5EF4-FFF2-40B4-BE49-F238E27FC236}">
                <a16:creationId xmlns:a16="http://schemas.microsoft.com/office/drawing/2014/main" id="{28DD3CCD-7224-A441-A371-4D0E0E7A2225}"/>
              </a:ext>
            </a:extLst>
          </p:cNvPr>
          <p:cNvSpPr>
            <a:spLocks noGrp="1"/>
          </p:cNvSpPr>
          <p:nvPr>
            <p:ph type="body" idx="1"/>
          </p:nvPr>
        </p:nvSpPr>
        <p:spPr>
          <a:xfrm>
            <a:off x="1943256" y="6716682"/>
            <a:ext cx="5315592" cy="216876"/>
          </a:xfrm>
        </p:spPr>
        <p:txBody>
          <a:bodyPr/>
          <a:lstStyle/>
          <a:p>
            <a:endParaRPr lang="en-US" dirty="0"/>
          </a:p>
        </p:txBody>
      </p:sp>
      <p:pic>
        <p:nvPicPr>
          <p:cNvPr id="2050" name="Picture 2" descr="The Twitter rules: safety, privacy, authenticity, and more">
            <a:extLst>
              <a:ext uri="{FF2B5EF4-FFF2-40B4-BE49-F238E27FC236}">
                <a16:creationId xmlns:a16="http://schemas.microsoft.com/office/drawing/2014/main" id="{2D6B3890-8CD1-4868-AB0B-639A80B77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083" y="3098028"/>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7946757-15BB-4D5C-A2D7-62F66A3F040A}"/>
              </a:ext>
            </a:extLst>
          </p:cNvPr>
          <p:cNvPicPr>
            <a:picLocks noChangeAspect="1"/>
          </p:cNvPicPr>
          <p:nvPr/>
        </p:nvPicPr>
        <p:blipFill>
          <a:blip r:embed="rId5"/>
          <a:stretch>
            <a:fillRect/>
          </a:stretch>
        </p:blipFill>
        <p:spPr>
          <a:xfrm>
            <a:off x="7918160" y="2345563"/>
            <a:ext cx="506247" cy="504000"/>
          </a:xfrm>
          <a:prstGeom prst="rect">
            <a:avLst/>
          </a:prstGeom>
        </p:spPr>
      </p:pic>
    </p:spTree>
    <p:extLst>
      <p:ext uri="{BB962C8B-B14F-4D97-AF65-F5344CB8AC3E}">
        <p14:creationId xmlns:p14="http://schemas.microsoft.com/office/powerpoint/2010/main" val="385830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BA3C-98D6-BB4A-858B-B354557AB626}"/>
              </a:ext>
            </a:extLst>
          </p:cNvPr>
          <p:cNvSpPr>
            <a:spLocks noGrp="1"/>
          </p:cNvSpPr>
          <p:nvPr>
            <p:ph type="title"/>
          </p:nvPr>
        </p:nvSpPr>
        <p:spPr>
          <a:xfrm>
            <a:off x="1228435" y="2390581"/>
            <a:ext cx="2758774" cy="666638"/>
          </a:xfrm>
        </p:spPr>
        <p:txBody>
          <a:bodyPr>
            <a:normAutofit fontScale="90000"/>
          </a:bodyPr>
          <a:lstStyle/>
          <a:p>
            <a:r>
              <a:rPr lang="en-US" dirty="0"/>
              <a:t>WHAT DID WE SEEK TO DO?</a:t>
            </a:r>
          </a:p>
        </p:txBody>
      </p:sp>
      <p:sp>
        <p:nvSpPr>
          <p:cNvPr id="3" name="Text Placeholder 2">
            <a:extLst>
              <a:ext uri="{FF2B5EF4-FFF2-40B4-BE49-F238E27FC236}">
                <a16:creationId xmlns:a16="http://schemas.microsoft.com/office/drawing/2014/main" id="{2DEE16F8-B774-7841-95CE-5D30B510C33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EA0A08C8-F354-1C49-9773-18187F11201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6593F9A-8650-C046-86A0-FA81CAEE4050}"/>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D746FE2F-787F-9843-A637-423C2F861C8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4EC25965-BF9C-4046-8B2B-0C320856888E}"/>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FF46A85-72B1-B74F-BA29-3D11F909C7F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1FC8FD6-2EEF-894C-A0F6-97CC7D4C3C53}"/>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EE4B92EF-33E9-F341-8ED3-446E2FE06F86}"/>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3B9367-54DA-244E-AAF0-3C827DF3AD12}"/>
              </a:ext>
            </a:extLst>
          </p:cNvPr>
          <p:cNvSpPr>
            <a:spLocks noGrp="1"/>
          </p:cNvSpPr>
          <p:nvPr>
            <p:ph type="body" idx="18"/>
          </p:nvPr>
        </p:nvSpPr>
        <p:spPr/>
        <p:txBody>
          <a:bodyPr/>
          <a:lstStyle/>
          <a:p>
            <a:endParaRPr lang="en-US"/>
          </a:p>
        </p:txBody>
      </p:sp>
      <p:pic>
        <p:nvPicPr>
          <p:cNvPr id="13" name="Picture 12" descr="UDL Conference logo">
            <a:extLst>
              <a:ext uri="{FF2B5EF4-FFF2-40B4-BE49-F238E27FC236}">
                <a16:creationId xmlns:a16="http://schemas.microsoft.com/office/drawing/2014/main" id="{FF3E04D8-3F68-49AD-BA36-2F05B79CC7DA}"/>
              </a:ext>
            </a:extLst>
          </p:cNvPr>
          <p:cNvPicPr>
            <a:picLocks noChangeAspect="1"/>
          </p:cNvPicPr>
          <p:nvPr/>
        </p:nvPicPr>
        <p:blipFill rotWithShape="1">
          <a:blip r:embed="rId2"/>
          <a:srcRect r="47823"/>
          <a:stretch/>
        </p:blipFill>
        <p:spPr>
          <a:xfrm>
            <a:off x="5430976" y="-1"/>
            <a:ext cx="6343208" cy="6879266"/>
          </a:xfrm>
          <a:prstGeom prst="rect">
            <a:avLst/>
          </a:prstGeom>
        </p:spPr>
      </p:pic>
    </p:spTree>
    <p:extLst>
      <p:ext uri="{BB962C8B-B14F-4D97-AF65-F5344CB8AC3E}">
        <p14:creationId xmlns:p14="http://schemas.microsoft.com/office/powerpoint/2010/main" val="146194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D387-B10A-4D44-BF46-12CF35FAEC59}"/>
              </a:ext>
            </a:extLst>
          </p:cNvPr>
          <p:cNvSpPr>
            <a:spLocks noGrp="1"/>
          </p:cNvSpPr>
          <p:nvPr>
            <p:ph type="title"/>
          </p:nvPr>
        </p:nvSpPr>
        <p:spPr>
          <a:xfrm>
            <a:off x="2640458" y="413022"/>
            <a:ext cx="8291244" cy="1354413"/>
          </a:xfrm>
        </p:spPr>
        <p:txBody>
          <a:bodyPr/>
          <a:lstStyle/>
          <a:p>
            <a:r>
              <a:rPr lang="en-US" dirty="0"/>
              <a:t>National Forum for Enhancement in Teaching &amp; Learning</a:t>
            </a:r>
          </a:p>
        </p:txBody>
      </p:sp>
      <p:sp>
        <p:nvSpPr>
          <p:cNvPr id="3" name="Text Placeholder 2">
            <a:extLst>
              <a:ext uri="{FF2B5EF4-FFF2-40B4-BE49-F238E27FC236}">
                <a16:creationId xmlns:a16="http://schemas.microsoft.com/office/drawing/2014/main" id="{45CDF923-4FF9-5047-8E71-8308F5D14103}"/>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C8CAB812-5B27-5048-A01E-52B9665D39EF}"/>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3AB1E04-FA92-DD45-AE57-1B623D708CCE}"/>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EBE58676-D066-B649-B7C9-7030942702F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631AE352-17D6-A947-87CF-FD22CA8D91B4}"/>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651B57AD-7A51-7F4A-AF21-02DA043987F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907A0229-B480-6A45-843C-3E47875DD5E1}"/>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C2C81187-A3D6-1F47-973E-93406D74EF25}"/>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465B11-7964-2743-B8E3-254211742E52}"/>
              </a:ext>
            </a:extLst>
          </p:cNvPr>
          <p:cNvSpPr>
            <a:spLocks noGrp="1"/>
          </p:cNvSpPr>
          <p:nvPr>
            <p:ph type="body" idx="18"/>
          </p:nvPr>
        </p:nvSpPr>
        <p:spPr/>
        <p:txBody>
          <a:bodyPr/>
          <a:lstStyle/>
          <a:p>
            <a:endParaRPr lang="en-US"/>
          </a:p>
        </p:txBody>
      </p:sp>
      <p:sp>
        <p:nvSpPr>
          <p:cNvPr id="13" name="Text Placeholder 12">
            <a:extLst>
              <a:ext uri="{FF2B5EF4-FFF2-40B4-BE49-F238E27FC236}">
                <a16:creationId xmlns:a16="http://schemas.microsoft.com/office/drawing/2014/main" id="{6C279E77-5F23-0041-B4AF-81024A04E941}"/>
              </a:ext>
            </a:extLst>
          </p:cNvPr>
          <p:cNvSpPr>
            <a:spLocks noGrp="1"/>
          </p:cNvSpPr>
          <p:nvPr>
            <p:ph type="body" idx="19"/>
          </p:nvPr>
        </p:nvSpPr>
        <p:spPr/>
        <p:txBody>
          <a:bodyPr/>
          <a:lstStyle/>
          <a:p>
            <a:endParaRPr lang="en-US" dirty="0"/>
          </a:p>
        </p:txBody>
      </p:sp>
      <p:pic>
        <p:nvPicPr>
          <p:cNvPr id="15" name="Picture 14">
            <a:extLst>
              <a:ext uri="{FF2B5EF4-FFF2-40B4-BE49-F238E27FC236}">
                <a16:creationId xmlns:a16="http://schemas.microsoft.com/office/drawing/2014/main" id="{350E1C4C-A47F-44A1-B0CE-B91F742705C5}"/>
              </a:ext>
            </a:extLst>
          </p:cNvPr>
          <p:cNvPicPr>
            <a:picLocks noChangeAspect="1"/>
          </p:cNvPicPr>
          <p:nvPr/>
        </p:nvPicPr>
        <p:blipFill>
          <a:blip r:embed="rId2"/>
          <a:stretch>
            <a:fillRect/>
          </a:stretch>
        </p:blipFill>
        <p:spPr>
          <a:xfrm>
            <a:off x="0" y="2307334"/>
            <a:ext cx="11788872" cy="4507696"/>
          </a:xfrm>
          <a:prstGeom prst="rect">
            <a:avLst/>
          </a:prstGeom>
        </p:spPr>
      </p:pic>
      <p:sp>
        <p:nvSpPr>
          <p:cNvPr id="16" name="Text Placeholder 11">
            <a:extLst>
              <a:ext uri="{FF2B5EF4-FFF2-40B4-BE49-F238E27FC236}">
                <a16:creationId xmlns:a16="http://schemas.microsoft.com/office/drawing/2014/main" id="{66159CE1-7F0A-4654-9630-172A9947FA4C}"/>
              </a:ext>
            </a:extLst>
          </p:cNvPr>
          <p:cNvSpPr>
            <a:spLocks noGrp="1"/>
          </p:cNvSpPr>
          <p:nvPr>
            <p:ph type="body" idx="1"/>
          </p:nvPr>
        </p:nvSpPr>
        <p:spPr>
          <a:xfrm>
            <a:off x="94585" y="242804"/>
            <a:ext cx="1391304" cy="1524631"/>
          </a:xfrm>
        </p:spPr>
        <p:txBody>
          <a:bodyPr>
            <a:normAutofit/>
          </a:bodyPr>
          <a:lstStyle/>
          <a:p>
            <a:r>
              <a:rPr lang="en-US" sz="1800" dirty="0">
                <a:solidFill>
                  <a:srgbClr val="005B5E"/>
                </a:solidFill>
              </a:rPr>
              <a:t>NFETL Initiative Context</a:t>
            </a:r>
            <a:endParaRPr lang="en-US" sz="1800" dirty="0"/>
          </a:p>
        </p:txBody>
      </p:sp>
    </p:spTree>
    <p:extLst>
      <p:ext uri="{BB962C8B-B14F-4D97-AF65-F5344CB8AC3E}">
        <p14:creationId xmlns:p14="http://schemas.microsoft.com/office/powerpoint/2010/main" val="139430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0C57A-1DB0-8A46-A5EE-570D7F22DB25}"/>
              </a:ext>
            </a:extLst>
          </p:cNvPr>
          <p:cNvSpPr>
            <a:spLocks noGrp="1"/>
          </p:cNvSpPr>
          <p:nvPr>
            <p:ph type="body" idx="10"/>
          </p:nvPr>
        </p:nvSpPr>
        <p:spPr/>
        <p:txBody>
          <a:bodyPr/>
          <a:lstStyle/>
          <a:p>
            <a:endParaRPr lang="en-US" dirty="0"/>
          </a:p>
        </p:txBody>
      </p:sp>
      <p:sp>
        <p:nvSpPr>
          <p:cNvPr id="4" name="Text Placeholder 3">
            <a:extLst>
              <a:ext uri="{FF2B5EF4-FFF2-40B4-BE49-F238E27FC236}">
                <a16:creationId xmlns:a16="http://schemas.microsoft.com/office/drawing/2014/main" id="{757B4476-ADD7-D44F-9943-F429BD53775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8D586143-A796-4E44-8539-562E9D0586CD}"/>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50CEA118-C4D6-184D-B5AF-55044963C5B4}"/>
              </a:ext>
            </a:extLst>
          </p:cNvPr>
          <p:cNvSpPr>
            <a:spLocks noGrp="1"/>
          </p:cNvSpPr>
          <p:nvPr>
            <p:ph type="body" idx="13"/>
          </p:nvPr>
        </p:nvSpPr>
        <p:spPr/>
        <p:txBody>
          <a:bodyPr/>
          <a:lstStyle/>
          <a:p>
            <a:endParaRPr lang="en-US" dirty="0"/>
          </a:p>
        </p:txBody>
      </p:sp>
      <p:sp>
        <p:nvSpPr>
          <p:cNvPr id="7" name="Text Placeholder 6">
            <a:extLst>
              <a:ext uri="{FF2B5EF4-FFF2-40B4-BE49-F238E27FC236}">
                <a16:creationId xmlns:a16="http://schemas.microsoft.com/office/drawing/2014/main" id="{40BE760F-1C87-3445-8D1C-04CC48416014}"/>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7C6842C9-5742-BF4F-A2B3-727EE8312FC9}"/>
              </a:ext>
            </a:extLst>
          </p:cNvPr>
          <p:cNvSpPr>
            <a:spLocks noGrp="1"/>
          </p:cNvSpPr>
          <p:nvPr>
            <p:ph type="body" idx="15"/>
          </p:nvPr>
        </p:nvSpPr>
        <p:spPr/>
        <p:txBody>
          <a:bodyPr/>
          <a:lstStyle/>
          <a:p>
            <a:endParaRPr lang="en-US" dirty="0"/>
          </a:p>
        </p:txBody>
      </p:sp>
      <p:sp>
        <p:nvSpPr>
          <p:cNvPr id="9" name="Text Placeholder 8">
            <a:extLst>
              <a:ext uri="{FF2B5EF4-FFF2-40B4-BE49-F238E27FC236}">
                <a16:creationId xmlns:a16="http://schemas.microsoft.com/office/drawing/2014/main" id="{8AA7932B-52E9-4E46-AB16-D94C835877C9}"/>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BEDAC64F-6B6F-9A40-ACA1-F4E70ECF7A6E}"/>
              </a:ext>
            </a:extLst>
          </p:cNvPr>
          <p:cNvSpPr>
            <a:spLocks noGrp="1"/>
          </p:cNvSpPr>
          <p:nvPr>
            <p:ph type="body" idx="17"/>
          </p:nvPr>
        </p:nvSpPr>
        <p:spPr/>
        <p:txBody>
          <a:bodyPr/>
          <a:lstStyle/>
          <a:p>
            <a:endParaRPr lang="en-US" dirty="0"/>
          </a:p>
        </p:txBody>
      </p:sp>
      <p:sp>
        <p:nvSpPr>
          <p:cNvPr id="11" name="Text Placeholder 10">
            <a:extLst>
              <a:ext uri="{FF2B5EF4-FFF2-40B4-BE49-F238E27FC236}">
                <a16:creationId xmlns:a16="http://schemas.microsoft.com/office/drawing/2014/main" id="{DC9BE4E1-2158-BD42-9CCF-6E2511D3F025}"/>
              </a:ext>
            </a:extLst>
          </p:cNvPr>
          <p:cNvSpPr>
            <a:spLocks noGrp="1"/>
          </p:cNvSpPr>
          <p:nvPr>
            <p:ph type="body" idx="18"/>
          </p:nvPr>
        </p:nvSpPr>
        <p:spPr/>
        <p:txBody>
          <a:bodyPr/>
          <a:lstStyle/>
          <a:p>
            <a:endParaRPr lang="en-US"/>
          </a:p>
        </p:txBody>
      </p:sp>
      <p:sp>
        <p:nvSpPr>
          <p:cNvPr id="16" name="TextBox 8">
            <a:extLst>
              <a:ext uri="{FF2B5EF4-FFF2-40B4-BE49-F238E27FC236}">
                <a16:creationId xmlns:a16="http://schemas.microsoft.com/office/drawing/2014/main" id="{16111F1F-63FB-4188-AB92-ACE9FA9C04E6}"/>
              </a:ext>
            </a:extLst>
          </p:cNvPr>
          <p:cNvSpPr txBox="1">
            <a:spLocks noChangeArrowheads="1"/>
          </p:cNvSpPr>
          <p:nvPr/>
        </p:nvSpPr>
        <p:spPr bwMode="auto">
          <a:xfrm>
            <a:off x="619612" y="1083868"/>
            <a:ext cx="34644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200" b="1" dirty="0">
                <a:solidFill>
                  <a:srgbClr val="016990"/>
                </a:solidFill>
                <a:latin typeface="Arial" panose="020B0604020202020204" pitchFamily="34" charset="0"/>
              </a:rPr>
              <a:t>Key Deliverables</a:t>
            </a:r>
          </a:p>
        </p:txBody>
      </p:sp>
      <p:sp>
        <p:nvSpPr>
          <p:cNvPr id="17" name="TextBox 9">
            <a:extLst>
              <a:ext uri="{FF2B5EF4-FFF2-40B4-BE49-F238E27FC236}">
                <a16:creationId xmlns:a16="http://schemas.microsoft.com/office/drawing/2014/main" id="{26E3BB7B-8DD0-4470-9128-35CB9F482CA3}"/>
              </a:ext>
            </a:extLst>
          </p:cNvPr>
          <p:cNvSpPr txBox="1">
            <a:spLocks noChangeArrowheads="1"/>
          </p:cNvSpPr>
          <p:nvPr/>
        </p:nvSpPr>
        <p:spPr bwMode="auto">
          <a:xfrm>
            <a:off x="453920" y="2123519"/>
            <a:ext cx="8977756" cy="300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9683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Aft>
                <a:spcPts val="2200"/>
              </a:spcAft>
              <a:buClr>
                <a:srgbClr val="016990"/>
              </a:buClr>
              <a:buSzPct val="100000"/>
              <a:buFont typeface="Arial" panose="020B0604020202020204" pitchFamily="34" charset="0"/>
              <a:buChar char="•"/>
            </a:pPr>
            <a:r>
              <a:rPr lang="en-IE" sz="2400" b="1" dirty="0">
                <a:solidFill>
                  <a:schemeClr val="accent1">
                    <a:lumMod val="75000"/>
                  </a:schemeClr>
                </a:solidFill>
                <a:ea typeface="Calibri" panose="020F0502020204030204" pitchFamily="34" charset="0"/>
              </a:rPr>
              <a:t> Best Inclusive Practice Toolkit publication (Digital Ed)</a:t>
            </a:r>
          </a:p>
          <a:p>
            <a:pPr>
              <a:spcAft>
                <a:spcPts val="2200"/>
              </a:spcAft>
              <a:buClr>
                <a:srgbClr val="016990"/>
              </a:buClr>
              <a:buSzPct val="100000"/>
              <a:buFont typeface="Arial" panose="020B0604020202020204" pitchFamily="34" charset="0"/>
              <a:buChar char="•"/>
            </a:pPr>
            <a:r>
              <a:rPr lang="en-IE" sz="2400" b="1" dirty="0">
                <a:solidFill>
                  <a:schemeClr val="accent1">
                    <a:lumMod val="75000"/>
                  </a:schemeClr>
                </a:solidFill>
                <a:ea typeface="Calibri" panose="020F0502020204030204" pitchFamily="34" charset="0"/>
              </a:rPr>
              <a:t> </a:t>
            </a:r>
            <a:r>
              <a:rPr lang="en-IE" sz="2400" b="1" dirty="0">
                <a:solidFill>
                  <a:schemeClr val="accent1">
                    <a:lumMod val="75000"/>
                  </a:schemeClr>
                </a:solidFill>
                <a:highlight>
                  <a:srgbClr val="7BB9CB"/>
                </a:highlight>
                <a:ea typeface="Calibri" panose="020F0502020204030204" pitchFamily="34" charset="0"/>
              </a:rPr>
              <a:t>Capturing the student voice through communication pathways</a:t>
            </a:r>
          </a:p>
          <a:p>
            <a:pPr>
              <a:spcAft>
                <a:spcPts val="2200"/>
              </a:spcAft>
              <a:buClr>
                <a:srgbClr val="016990"/>
              </a:buClr>
              <a:buSzPct val="100000"/>
              <a:buFont typeface="Arial" panose="020B0604020202020204" pitchFamily="34" charset="0"/>
              <a:buChar char="•"/>
            </a:pPr>
            <a:r>
              <a:rPr lang="en-IE" sz="2400" b="1" dirty="0">
                <a:solidFill>
                  <a:schemeClr val="accent1">
                    <a:lumMod val="75000"/>
                  </a:schemeClr>
                </a:solidFill>
                <a:ea typeface="Calibri" panose="020F0502020204030204" pitchFamily="34" charset="0"/>
              </a:rPr>
              <a:t> Student led conference conceptualizing UDL with the student voice</a:t>
            </a:r>
          </a:p>
          <a:p>
            <a:pPr>
              <a:spcAft>
                <a:spcPts val="2200"/>
              </a:spcAft>
              <a:buClr>
                <a:srgbClr val="016990"/>
              </a:buClr>
              <a:buSzPct val="100000"/>
              <a:buFont typeface="Arial" panose="020B0604020202020204" pitchFamily="34" charset="0"/>
              <a:buChar char="•"/>
            </a:pPr>
            <a:endParaRPr lang="en-IE" sz="2400" b="1" dirty="0">
              <a:solidFill>
                <a:srgbClr val="4472C4"/>
              </a:solidFill>
              <a:ea typeface="Calibri" panose="020F0502020204030204" pitchFamily="34" charset="0"/>
            </a:endParaRPr>
          </a:p>
          <a:p>
            <a:pPr>
              <a:spcAft>
                <a:spcPts val="2200"/>
              </a:spcAft>
              <a:buClr>
                <a:srgbClr val="016990"/>
              </a:buClr>
              <a:buSzPct val="100000"/>
              <a:buFont typeface="Arial" panose="020B0604020202020204" pitchFamily="34" charset="0"/>
              <a:buChar char="•"/>
            </a:pPr>
            <a:endParaRPr lang="en-US" altLang="en-US" sz="2000" b="1" dirty="0">
              <a:latin typeface="Arial" panose="020B0604020202020204" pitchFamily="34" charset="0"/>
            </a:endParaRPr>
          </a:p>
        </p:txBody>
      </p:sp>
      <p:sp>
        <p:nvSpPr>
          <p:cNvPr id="18" name="TextBox 17">
            <a:extLst>
              <a:ext uri="{FF2B5EF4-FFF2-40B4-BE49-F238E27FC236}">
                <a16:creationId xmlns:a16="http://schemas.microsoft.com/office/drawing/2014/main" id="{4F2C48C8-1125-4B55-937B-5C73CE67B6E4}"/>
              </a:ext>
            </a:extLst>
          </p:cNvPr>
          <p:cNvSpPr txBox="1">
            <a:spLocks noChangeArrowheads="1"/>
          </p:cNvSpPr>
          <p:nvPr/>
        </p:nvSpPr>
        <p:spPr bwMode="auto">
          <a:xfrm>
            <a:off x="3146345" y="4614328"/>
            <a:ext cx="80347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2000" i="1" dirty="0">
                <a:solidFill>
                  <a:srgbClr val="83BF31"/>
                </a:solidFill>
                <a:latin typeface="Arial Bold" panose="020B0704020202020204" pitchFamily="34" charset="0"/>
                <a:cs typeface="Arial Bold" panose="020B0704020202020204" pitchFamily="34" charset="0"/>
              </a:rPr>
              <a:t>NFETL: Teaching and Learning Initiatives 5.1. T&amp;L Initiative Type 001 Focus on Supporting and Highlighting the Value of Teaching and Learning Enhancement within Higher Education Institutions.</a:t>
            </a:r>
            <a:r>
              <a:rPr lang="en-US" altLang="en-US" sz="2000" i="1" dirty="0">
                <a:solidFill>
                  <a:srgbClr val="83BF31"/>
                </a:solidFill>
                <a:latin typeface="Arial Bold" panose="020B0704020202020204" pitchFamily="34" charset="0"/>
                <a:cs typeface="Arial Bold" panose="020B0704020202020204" pitchFamily="34" charset="0"/>
              </a:rPr>
              <a:t>  </a:t>
            </a:r>
          </a:p>
        </p:txBody>
      </p:sp>
      <p:pic>
        <p:nvPicPr>
          <p:cNvPr id="3074" name="Picture 2" descr="UCD Colleagues Awarded Ireland's Inaugural Teaching and Learning Research  Fellowships">
            <a:extLst>
              <a:ext uri="{FF2B5EF4-FFF2-40B4-BE49-F238E27FC236}">
                <a16:creationId xmlns:a16="http://schemas.microsoft.com/office/drawing/2014/main" id="{479972CC-3A8A-4C9E-AC07-D8645DCD0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001" y="346497"/>
            <a:ext cx="413385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9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5AFC-D71C-6E46-A028-BB039275735D}"/>
              </a:ext>
            </a:extLst>
          </p:cNvPr>
          <p:cNvSpPr>
            <a:spLocks noGrp="1"/>
          </p:cNvSpPr>
          <p:nvPr>
            <p:ph type="title"/>
          </p:nvPr>
        </p:nvSpPr>
        <p:spPr>
          <a:xfrm>
            <a:off x="704338" y="98312"/>
            <a:ext cx="4274288" cy="590332"/>
          </a:xfrm>
        </p:spPr>
        <p:txBody>
          <a:bodyPr>
            <a:noAutofit/>
          </a:bodyPr>
          <a:lstStyle/>
          <a:p>
            <a:r>
              <a:rPr lang="en-US" sz="3600" dirty="0"/>
              <a:t>Switching the Focus…</a:t>
            </a:r>
            <a:br>
              <a:rPr lang="en-US" sz="3600" dirty="0"/>
            </a:br>
            <a:br>
              <a:rPr lang="en-US" sz="3600" dirty="0"/>
            </a:br>
            <a:endParaRPr lang="en-US" sz="3600" dirty="0"/>
          </a:p>
        </p:txBody>
      </p:sp>
      <p:sp>
        <p:nvSpPr>
          <p:cNvPr id="3" name="Text Placeholder 2">
            <a:extLst>
              <a:ext uri="{FF2B5EF4-FFF2-40B4-BE49-F238E27FC236}">
                <a16:creationId xmlns:a16="http://schemas.microsoft.com/office/drawing/2014/main" id="{2474D290-FF84-454E-9D3A-9A5E5EFBFB4D}"/>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56D0BD77-FEB0-5149-9082-326E4CFDEC5F}"/>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F4C0D2DD-ACC9-6B4B-BE76-E085F81DE513}"/>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A888090D-A2F6-1746-A673-EF7E9E3EF98C}"/>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8559AF3D-DFE0-7E48-8234-2D698AD33E02}"/>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2678B64B-6FAC-CD4E-9CC9-03ECA73F501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5FBDA4FC-70BE-CF44-BB58-025C1BC9CE00}"/>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C0DFE065-976D-134B-ACF7-8ACD48889059}"/>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FC1B5DDE-0AEA-744D-A8A0-508DB5D86958}"/>
              </a:ext>
            </a:extLst>
          </p:cNvPr>
          <p:cNvSpPr>
            <a:spLocks noGrp="1"/>
          </p:cNvSpPr>
          <p:nvPr>
            <p:ph type="body" idx="18"/>
          </p:nvPr>
        </p:nvSpPr>
        <p:spPr/>
        <p:txBody>
          <a:bodyPr/>
          <a:lstStyle/>
          <a:p>
            <a:endParaRPr lang="en-US"/>
          </a:p>
        </p:txBody>
      </p:sp>
      <p:pic>
        <p:nvPicPr>
          <p:cNvPr id="13" name="Picture 12">
            <a:extLst>
              <a:ext uri="{FF2B5EF4-FFF2-40B4-BE49-F238E27FC236}">
                <a16:creationId xmlns:a16="http://schemas.microsoft.com/office/drawing/2014/main" id="{7FA3BC87-E905-43C6-9F23-A209F82BB9CD}"/>
              </a:ext>
            </a:extLst>
          </p:cNvPr>
          <p:cNvPicPr>
            <a:picLocks noChangeAspect="1"/>
          </p:cNvPicPr>
          <p:nvPr/>
        </p:nvPicPr>
        <p:blipFill>
          <a:blip r:embed="rId2"/>
          <a:stretch>
            <a:fillRect/>
          </a:stretch>
        </p:blipFill>
        <p:spPr>
          <a:xfrm>
            <a:off x="0" y="4448028"/>
            <a:ext cx="5855956" cy="2124000"/>
          </a:xfrm>
          <a:prstGeom prst="rect">
            <a:avLst/>
          </a:prstGeom>
        </p:spPr>
      </p:pic>
      <p:pic>
        <p:nvPicPr>
          <p:cNvPr id="4098" name="Picture 2" descr="10,157 Lecturer Stock Illustrations, Cliparts and Royalty Free Lecturer  Vectors">
            <a:extLst>
              <a:ext uri="{FF2B5EF4-FFF2-40B4-BE49-F238E27FC236}">
                <a16:creationId xmlns:a16="http://schemas.microsoft.com/office/drawing/2014/main" id="{91EC3103-0DBF-4604-BC69-4BDA93AF0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8220"/>
            <a:ext cx="3384000" cy="33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0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BA3C-98D6-BB4A-858B-B354557AB626}"/>
              </a:ext>
            </a:extLst>
          </p:cNvPr>
          <p:cNvSpPr>
            <a:spLocks noGrp="1"/>
          </p:cNvSpPr>
          <p:nvPr>
            <p:ph type="title"/>
          </p:nvPr>
        </p:nvSpPr>
        <p:spPr>
          <a:xfrm>
            <a:off x="453152" y="2738978"/>
            <a:ext cx="3987209" cy="666638"/>
          </a:xfrm>
        </p:spPr>
        <p:txBody>
          <a:bodyPr>
            <a:normAutofit fontScale="90000"/>
          </a:bodyPr>
          <a:lstStyle/>
          <a:p>
            <a:r>
              <a:rPr lang="en-US" dirty="0"/>
              <a:t>HOW DID WE DO IT?</a:t>
            </a:r>
          </a:p>
        </p:txBody>
      </p:sp>
      <p:sp>
        <p:nvSpPr>
          <p:cNvPr id="3" name="Text Placeholder 2">
            <a:extLst>
              <a:ext uri="{FF2B5EF4-FFF2-40B4-BE49-F238E27FC236}">
                <a16:creationId xmlns:a16="http://schemas.microsoft.com/office/drawing/2014/main" id="{2DEE16F8-B774-7841-95CE-5D30B510C334}"/>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EA0A08C8-F354-1C49-9773-18187F11201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36593F9A-8650-C046-86A0-FA81CAEE4050}"/>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D746FE2F-787F-9843-A637-423C2F861C85}"/>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4EC25965-BF9C-4046-8B2B-0C320856888E}"/>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4FF46A85-72B1-B74F-BA29-3D11F909C7FD}"/>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F1FC8FD6-2EEF-894C-A0F6-97CC7D4C3C53}"/>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EE4B92EF-33E9-F341-8ED3-446E2FE06F86}"/>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953B9367-54DA-244E-AAF0-3C827DF3AD12}"/>
              </a:ext>
            </a:extLst>
          </p:cNvPr>
          <p:cNvSpPr>
            <a:spLocks noGrp="1"/>
          </p:cNvSpPr>
          <p:nvPr>
            <p:ph type="body" idx="18"/>
          </p:nvPr>
        </p:nvSpPr>
        <p:spPr/>
        <p:txBody>
          <a:bodyPr/>
          <a:lstStyle/>
          <a:p>
            <a:endParaRPr lang="en-US"/>
          </a:p>
        </p:txBody>
      </p:sp>
      <p:pic>
        <p:nvPicPr>
          <p:cNvPr id="13" name="Picture 12" descr="UDL Conference logo">
            <a:extLst>
              <a:ext uri="{FF2B5EF4-FFF2-40B4-BE49-F238E27FC236}">
                <a16:creationId xmlns:a16="http://schemas.microsoft.com/office/drawing/2014/main" id="{FF3E04D8-3F68-49AD-BA36-2F05B79CC7DA}"/>
              </a:ext>
            </a:extLst>
          </p:cNvPr>
          <p:cNvPicPr>
            <a:picLocks noChangeAspect="1"/>
          </p:cNvPicPr>
          <p:nvPr/>
        </p:nvPicPr>
        <p:blipFill rotWithShape="1">
          <a:blip r:embed="rId2"/>
          <a:srcRect r="47823"/>
          <a:stretch/>
        </p:blipFill>
        <p:spPr>
          <a:xfrm>
            <a:off x="5430976" y="-1"/>
            <a:ext cx="6332934" cy="6879266"/>
          </a:xfrm>
          <a:prstGeom prst="rect">
            <a:avLst/>
          </a:prstGeom>
        </p:spPr>
      </p:pic>
    </p:spTree>
    <p:extLst>
      <p:ext uri="{BB962C8B-B14F-4D97-AF65-F5344CB8AC3E}">
        <p14:creationId xmlns:p14="http://schemas.microsoft.com/office/powerpoint/2010/main" val="317473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F65375-7407-C340-BA2E-AE581449E4EE}"/>
              </a:ext>
            </a:extLst>
          </p:cNvPr>
          <p:cNvSpPr>
            <a:spLocks noGrp="1"/>
          </p:cNvSpPr>
          <p:nvPr>
            <p:ph type="body" idx="10"/>
          </p:nvPr>
        </p:nvSpPr>
        <p:spPr/>
        <p:txBody>
          <a:bodyPr/>
          <a:lstStyle/>
          <a:p>
            <a:endParaRPr lang="en-US"/>
          </a:p>
        </p:txBody>
      </p:sp>
      <p:sp>
        <p:nvSpPr>
          <p:cNvPr id="4" name="Text Placeholder 3">
            <a:extLst>
              <a:ext uri="{FF2B5EF4-FFF2-40B4-BE49-F238E27FC236}">
                <a16:creationId xmlns:a16="http://schemas.microsoft.com/office/drawing/2014/main" id="{F7EECAD6-A7D5-B044-9F0C-4541939E0FA7}"/>
              </a:ext>
            </a:extLst>
          </p:cNvPr>
          <p:cNvSpPr>
            <a:spLocks noGrp="1"/>
          </p:cNvSpPr>
          <p:nvPr>
            <p:ph type="body" idx="11"/>
          </p:nvPr>
        </p:nvSpPr>
        <p:spPr/>
        <p:txBody>
          <a:bodyPr/>
          <a:lstStyle/>
          <a:p>
            <a:endParaRPr lang="en-US"/>
          </a:p>
        </p:txBody>
      </p:sp>
      <p:sp>
        <p:nvSpPr>
          <p:cNvPr id="5" name="Text Placeholder 4">
            <a:extLst>
              <a:ext uri="{FF2B5EF4-FFF2-40B4-BE49-F238E27FC236}">
                <a16:creationId xmlns:a16="http://schemas.microsoft.com/office/drawing/2014/main" id="{566FF63D-F957-A04F-B3E3-98E5FE4DCA0A}"/>
              </a:ext>
            </a:extLst>
          </p:cNvPr>
          <p:cNvSpPr>
            <a:spLocks noGrp="1"/>
          </p:cNvSpPr>
          <p:nvPr>
            <p:ph type="body" idx="12"/>
          </p:nvPr>
        </p:nvSpPr>
        <p:spPr/>
        <p:txBody>
          <a:bodyPr/>
          <a:lstStyle/>
          <a:p>
            <a:endParaRPr lang="en-US"/>
          </a:p>
        </p:txBody>
      </p:sp>
      <p:sp>
        <p:nvSpPr>
          <p:cNvPr id="6" name="Text Placeholder 5">
            <a:extLst>
              <a:ext uri="{FF2B5EF4-FFF2-40B4-BE49-F238E27FC236}">
                <a16:creationId xmlns:a16="http://schemas.microsoft.com/office/drawing/2014/main" id="{6F53D5D8-AD88-064D-8363-EA20FA4E927D}"/>
              </a:ext>
            </a:extLst>
          </p:cNvPr>
          <p:cNvSpPr>
            <a:spLocks noGrp="1"/>
          </p:cNvSpPr>
          <p:nvPr>
            <p:ph type="body" idx="13"/>
          </p:nvPr>
        </p:nvSpPr>
        <p:spPr/>
        <p:txBody>
          <a:bodyPr/>
          <a:lstStyle/>
          <a:p>
            <a:endParaRPr lang="en-US"/>
          </a:p>
        </p:txBody>
      </p:sp>
      <p:sp>
        <p:nvSpPr>
          <p:cNvPr id="7" name="Text Placeholder 6">
            <a:extLst>
              <a:ext uri="{FF2B5EF4-FFF2-40B4-BE49-F238E27FC236}">
                <a16:creationId xmlns:a16="http://schemas.microsoft.com/office/drawing/2014/main" id="{CFE4C337-D774-794A-AAD8-A323D97F8499}"/>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320644E7-3771-C44D-B7DA-B33DF73B1C42}"/>
              </a:ext>
            </a:extLst>
          </p:cNvPr>
          <p:cNvSpPr>
            <a:spLocks noGrp="1"/>
          </p:cNvSpPr>
          <p:nvPr>
            <p:ph type="body" idx="15"/>
          </p:nvPr>
        </p:nvSpPr>
        <p:spPr/>
        <p:txBody>
          <a:bodyPr/>
          <a:lstStyle/>
          <a:p>
            <a:endParaRPr lang="en-US"/>
          </a:p>
        </p:txBody>
      </p:sp>
      <p:sp>
        <p:nvSpPr>
          <p:cNvPr id="9" name="Text Placeholder 8">
            <a:extLst>
              <a:ext uri="{FF2B5EF4-FFF2-40B4-BE49-F238E27FC236}">
                <a16:creationId xmlns:a16="http://schemas.microsoft.com/office/drawing/2014/main" id="{EED75506-AE19-C049-ACE5-A6C713342CC1}"/>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40185264-C0E0-D84D-BD34-5163880450EF}"/>
              </a:ext>
            </a:extLst>
          </p:cNvPr>
          <p:cNvSpPr>
            <a:spLocks noGrp="1"/>
          </p:cNvSpPr>
          <p:nvPr>
            <p:ph type="body" idx="17"/>
          </p:nvPr>
        </p:nvSpPr>
        <p:spPr/>
        <p:txBody>
          <a:bodyPr/>
          <a:lstStyle/>
          <a:p>
            <a:endParaRPr lang="en-US"/>
          </a:p>
        </p:txBody>
      </p:sp>
      <p:sp>
        <p:nvSpPr>
          <p:cNvPr id="11" name="Text Placeholder 10">
            <a:extLst>
              <a:ext uri="{FF2B5EF4-FFF2-40B4-BE49-F238E27FC236}">
                <a16:creationId xmlns:a16="http://schemas.microsoft.com/office/drawing/2014/main" id="{298EC768-A938-334A-ADA2-B970B3C1D10E}"/>
              </a:ext>
            </a:extLst>
          </p:cNvPr>
          <p:cNvSpPr>
            <a:spLocks noGrp="1"/>
          </p:cNvSpPr>
          <p:nvPr>
            <p:ph type="body" idx="18"/>
          </p:nvPr>
        </p:nvSpPr>
        <p:spPr/>
        <p:txBody>
          <a:bodyPr/>
          <a:lstStyle/>
          <a:p>
            <a:endParaRPr lang="en-US"/>
          </a:p>
        </p:txBody>
      </p:sp>
      <p:pic>
        <p:nvPicPr>
          <p:cNvPr id="16" name="Picture 15">
            <a:extLst>
              <a:ext uri="{FF2B5EF4-FFF2-40B4-BE49-F238E27FC236}">
                <a16:creationId xmlns:a16="http://schemas.microsoft.com/office/drawing/2014/main" id="{C67910AC-ED78-4278-87A1-21EDB851EA12}"/>
              </a:ext>
            </a:extLst>
          </p:cNvPr>
          <p:cNvPicPr>
            <a:picLocks noChangeAspect="1"/>
          </p:cNvPicPr>
          <p:nvPr/>
        </p:nvPicPr>
        <p:blipFill>
          <a:blip r:embed="rId2"/>
          <a:stretch>
            <a:fillRect/>
          </a:stretch>
        </p:blipFill>
        <p:spPr>
          <a:xfrm>
            <a:off x="0" y="0"/>
            <a:ext cx="11784458" cy="6858000"/>
          </a:xfrm>
          <a:prstGeom prst="rect">
            <a:avLst/>
          </a:prstGeom>
        </p:spPr>
      </p:pic>
    </p:spTree>
    <p:extLst>
      <p:ext uri="{BB962C8B-B14F-4D97-AF65-F5344CB8AC3E}">
        <p14:creationId xmlns:p14="http://schemas.microsoft.com/office/powerpoint/2010/main" val="2171843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F3E9256A7BFA40B79FA67F367E79A1" ma:contentTypeVersion="16" ma:contentTypeDescription="Create a new document." ma:contentTypeScope="" ma:versionID="d517129659b5cd6555f10fe898a783cd">
  <xsd:schema xmlns:xsd="http://www.w3.org/2001/XMLSchema" xmlns:xs="http://www.w3.org/2001/XMLSchema" xmlns:p="http://schemas.microsoft.com/office/2006/metadata/properties" xmlns:ns2="a58c1b94-65d1-4e38-b8e1-e498d895fca4" xmlns:ns3="75a471de-404f-40b4-9f9c-3ac2543cde8b" targetNamespace="http://schemas.microsoft.com/office/2006/metadata/properties" ma:root="true" ma:fieldsID="ee02f2f0654e70d6c3b13c7656e34441" ns2:_="" ns3:_="">
    <xsd:import namespace="a58c1b94-65d1-4e38-b8e1-e498d895fca4"/>
    <xsd:import namespace="75a471de-404f-40b4-9f9c-3ac2543cde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c1b94-65d1-4e38-b8e1-e498d895f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343918f-7f13-4f3b-b786-1657d6d5e7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a471de-404f-40b4-9f9c-3ac2543cde8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058e27-b5eb-49e8-bdce-3692d4a7f708}" ma:internalName="TaxCatchAll" ma:showField="CatchAllData" ma:web="75a471de-404f-40b4-9f9c-3ac2543cde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a471de-404f-40b4-9f9c-3ac2543cde8b" xsi:nil="true"/>
    <lcf76f155ced4ddcb4097134ff3c332f xmlns="a58c1b94-65d1-4e38-b8e1-e498d895fc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ABE65D-44A7-4AEE-AC5C-CB561FA981F3}">
  <ds:schemaRefs>
    <ds:schemaRef ds:uri="http://schemas.microsoft.com/sharepoint/v3/contenttype/forms"/>
  </ds:schemaRefs>
</ds:datastoreItem>
</file>

<file path=customXml/itemProps2.xml><?xml version="1.0" encoding="utf-8"?>
<ds:datastoreItem xmlns:ds="http://schemas.openxmlformats.org/officeDocument/2006/customXml" ds:itemID="{0EC13550-0E8C-4A18-AB33-DEE8ED5775D4}"/>
</file>

<file path=customXml/itemProps3.xml><?xml version="1.0" encoding="utf-8"?>
<ds:datastoreItem xmlns:ds="http://schemas.openxmlformats.org/officeDocument/2006/customXml" ds:itemID="{B1F7FE91-B4E9-4B6C-AEE8-D0B36945A1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1800</TotalTime>
  <Words>1302</Words>
  <Application>Microsoft Office PowerPoint</Application>
  <PresentationFormat>Widescreen</PresentationFormat>
  <Paragraphs>92</Paragraphs>
  <Slides>31</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Bold</vt:lpstr>
      <vt:lpstr>Calibri</vt:lpstr>
      <vt:lpstr>Calibri Light</vt:lpstr>
      <vt:lpstr>Eras Light ITC</vt:lpstr>
      <vt:lpstr>Lato</vt:lpstr>
      <vt:lpstr>Segoe UI</vt:lpstr>
      <vt:lpstr>Segoe UI Light</vt:lpstr>
      <vt:lpstr>Wingdings</vt:lpstr>
      <vt:lpstr>Office Theme</vt:lpstr>
      <vt:lpstr>Custom Design</vt:lpstr>
      <vt:lpstr>Conceptualizing the Student Voice through Communication Pathways, an NFETL Initiative  </vt:lpstr>
      <vt:lpstr>Maureen Haran, PhD(c) Department of Social Science, ATU Sligo Lecturer, UDL Institute Project Lead</vt:lpstr>
      <vt:lpstr>1. NFETL Initiative Context  2. What did we seek to do? Conceptualize the Student Voice. 3. How did we do it? National Badge Roll Out,  Questionnaires, Focus Groups 4. What did we learn? Common themes emerging, Findings 5. Next Steps Answering the ‘So What?’ </vt:lpstr>
      <vt:lpstr>WHAT DID WE SEEK TO DO?</vt:lpstr>
      <vt:lpstr>National Forum for Enhancement in Teaching &amp; Learning</vt:lpstr>
      <vt:lpstr>PowerPoint Presentation</vt:lpstr>
      <vt:lpstr>Switching the Focus…  </vt:lpstr>
      <vt:lpstr>HOW DID WE DO IT?</vt:lpstr>
      <vt:lpstr>PowerPoint Presentation</vt:lpstr>
      <vt:lpstr>PowerPoint Presentation</vt:lpstr>
      <vt:lpstr>6 Lecturers nominated students.  4 Student Focus Groups were conducted.  12 students participated overall.</vt:lpstr>
      <vt:lpstr>PowerPoint Presentation</vt:lpstr>
      <vt:lpstr>What did we learn?</vt:lpstr>
      <vt:lpstr>Student Responses</vt:lpstr>
      <vt:lpstr>Student Responses</vt:lpstr>
      <vt:lpstr>Student Responses</vt:lpstr>
      <vt:lpstr>Student Responses</vt:lpstr>
      <vt:lpstr>Student Responses</vt:lpstr>
      <vt:lpstr>Student Responses</vt:lpstr>
      <vt:lpstr>PowerPoint Presentation</vt:lpstr>
      <vt:lpstr>Next Steps: Answering the ‘So what?’</vt:lpstr>
      <vt:lpstr>Nothing for us without us…</vt:lpstr>
      <vt:lpstr>Nothing for us without us…</vt:lpstr>
      <vt:lpstr>UNLEARNING/Including students in learning about UDL</vt:lpstr>
      <vt:lpstr>What next?   UDL Student Toolkit, made by, and for students.</vt:lpstr>
      <vt:lpstr>HE UDL Centre of Excellence  </vt:lpstr>
      <vt:lpstr>Resources </vt:lpstr>
      <vt:lpstr>Resources </vt:lpstr>
      <vt:lpstr>Resources </vt:lpstr>
      <vt:lpstr>References  AHEAD. 2022. Digital Badge in UDL. [online] Available at: &lt;https://www.ahead.ie/udl-digital-badge&gt; [Accessed 23 May 2022].  Flood, M. (2022) Talking about all thing's inclusion, Podcast Episode 3: Talking ‘Unlearning’ with Allison Posey and Katie Novak.  Fovet, F. (2018) Exploring the Student Voice within UDL Work, Ahead Journal -A Review of Inclusive Education &amp; Employment Practices,  ISSN 2009-8286Issue 14.    Posey, A., &amp; Noval, K. (2020). Unlearning: changing your beliefs and your classroom with UDL.      </vt:lpstr>
      <vt:lpstr>haran.maureen@itsligo.ie  @haran_maureen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Story</dc:creator>
  <cp:lastModifiedBy>Maureen Haran</cp:lastModifiedBy>
  <cp:revision>107</cp:revision>
  <dcterms:created xsi:type="dcterms:W3CDTF">2022-03-23T08:43:27Z</dcterms:created>
  <dcterms:modified xsi:type="dcterms:W3CDTF">2022-05-23T20:46:09Z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0x010100E6F3E9256A7BFA40B79FA67F367E79A1</vt:lpwstr>
  </property>
</Properties>
</file>