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5.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9.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22.xml" ContentType="application/vnd.openxmlformats-officedocument.presentationml.slideLayout+xml"/>
  <Override PartName="/ppt/theme/theme1.xml" ContentType="application/vnd.openxmlformats-officedocument.theme+xml"/>
  <Override PartName="/ppt/charts/style2.xml" ContentType="application/vnd.ms-office.chartstyle+xml"/>
  <Override PartName="/ppt/charts/chart11.xml" ContentType="application/vnd.openxmlformats-officedocument.drawingml.chart+xml"/>
  <Override PartName="/ppt/charts/chart12.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15.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5.xml" ContentType="application/vnd.openxmlformats-officedocument.drawingml.chart+xml"/>
  <Override PartName="/ppt/charts/chart34.xml" ContentType="application/vnd.openxmlformats-officedocument.drawingml.chart+xml"/>
  <Override PartName="/ppt/charts/chart33.xml" ContentType="application/vnd.openxmlformats-officedocument.drawingml.chart+xml"/>
  <Override PartName="/ppt/notesMasters/notesMaster1.xml" ContentType="application/vnd.openxmlformats-officedocument.presentationml.notesMaster+xml"/>
  <Override PartName="/ppt/charts/chart38.xml" ContentType="application/vnd.openxmlformats-officedocument.drawingml.chart+xml"/>
  <Override PartName="/ppt/charts/chart41.xml" ContentType="application/vnd.openxmlformats-officedocument.drawingml.chart+xml"/>
  <Override PartName="/ppt/charts/colors2.xml" ContentType="application/vnd.ms-office.chartcolorstyle+xml"/>
  <Override PartName="/ppt/charts/colors1.xml" ContentType="application/vnd.ms-office.chartcolorstyle+xml"/>
  <Override PartName="/ppt/charts/style1.xml" ContentType="application/vnd.ms-office.chartstyle+xml"/>
  <Override PartName="/ppt/charts/chart40.xml" ContentType="application/vnd.openxmlformats-officedocument.drawingml.chart+xml"/>
  <Override PartName="/ppt/charts/chart39.xml" ContentType="application/vnd.openxmlformats-officedocument.drawingml.chart+xml"/>
  <Override PartName="/ppt/charts/chart32.xml" ContentType="application/vnd.openxmlformats-officedocument.drawingml.chart+xml"/>
  <Override PartName="/ppt/charts/chart31.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3.xml" ContentType="application/vnd.openxmlformats-officedocument.drawingml.chart+xml"/>
  <Override PartName="/ppt/charts/chart22.xml" ContentType="application/vnd.openxmlformats-officedocument.drawingml.chart+xml"/>
  <Override PartName="/ppt/charts/chart21.xml" ContentType="application/vnd.openxmlformats-officedocument.drawingml.chart+xml"/>
  <Override PartName="/ppt/charts/chart26.xml" ContentType="application/vnd.openxmlformats-officedocument.drawingml.chart+xml"/>
  <Override PartName="/ppt/handoutMasters/handoutMaster1.xml" ContentType="application/vnd.openxmlformats-officedocument.presentationml.handoutMaster+xml"/>
  <Override PartName="/ppt/charts/chart30.xml" ContentType="application/vnd.openxmlformats-officedocument.drawingml.chart+xml"/>
  <Override PartName="/ppt/charts/chart29.xml" ContentType="application/vnd.openxmlformats-officedocument.drawingml.chart+xml"/>
  <Override PartName="/ppt/charts/chart28.xml" ContentType="application/vnd.openxmlformats-officedocument.drawingml.chart+xml"/>
  <Override PartName="/ppt/charts/chart27.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 id="2147483669" r:id="rId3"/>
  </p:sldMasterIdLst>
  <p:notesMasterIdLst>
    <p:notesMasterId r:id="rId40"/>
  </p:notesMasterIdLst>
  <p:handoutMasterIdLst>
    <p:handoutMasterId r:id="rId41"/>
  </p:handoutMasterIdLst>
  <p:sldIdLst>
    <p:sldId id="256" r:id="rId4"/>
    <p:sldId id="257" r:id="rId5"/>
    <p:sldId id="345" r:id="rId6"/>
    <p:sldId id="346" r:id="rId7"/>
    <p:sldId id="351" r:id="rId8"/>
    <p:sldId id="356" r:id="rId9"/>
    <p:sldId id="265" r:id="rId10"/>
    <p:sldId id="301" r:id="rId11"/>
    <p:sldId id="302" r:id="rId12"/>
    <p:sldId id="353" r:id="rId13"/>
    <p:sldId id="304" r:id="rId14"/>
    <p:sldId id="305" r:id="rId15"/>
    <p:sldId id="340" r:id="rId16"/>
    <p:sldId id="354" r:id="rId17"/>
    <p:sldId id="308" r:id="rId18"/>
    <p:sldId id="355" r:id="rId19"/>
    <p:sldId id="310" r:id="rId20"/>
    <p:sldId id="311" r:id="rId21"/>
    <p:sldId id="312" r:id="rId22"/>
    <p:sldId id="313" r:id="rId23"/>
    <p:sldId id="314" r:id="rId24"/>
    <p:sldId id="321" r:id="rId25"/>
    <p:sldId id="320" r:id="rId26"/>
    <p:sldId id="323" r:id="rId27"/>
    <p:sldId id="324" r:id="rId28"/>
    <p:sldId id="348" r:id="rId29"/>
    <p:sldId id="342" r:id="rId30"/>
    <p:sldId id="341" r:id="rId31"/>
    <p:sldId id="343" r:id="rId32"/>
    <p:sldId id="357" r:id="rId33"/>
    <p:sldId id="358" r:id="rId34"/>
    <p:sldId id="359" r:id="rId35"/>
    <p:sldId id="360" r:id="rId36"/>
    <p:sldId id="361" r:id="rId37"/>
    <p:sldId id="350" r:id="rId38"/>
    <p:sldId id="262" r:id="rId3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5B72"/>
    <a:srgbClr val="6600FF"/>
    <a:srgbClr val="0000CC"/>
    <a:srgbClr val="67FDAE"/>
    <a:srgbClr val="FF0066"/>
    <a:srgbClr val="FFFF00"/>
    <a:srgbClr val="FF9900"/>
    <a:srgbClr val="A6FC0A"/>
    <a:srgbClr val="0B03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80" autoAdjust="0"/>
  </p:normalViewPr>
  <p:slideViewPr>
    <p:cSldViewPr snapToGrid="0" snapToObjects="1">
      <p:cViewPr varScale="1">
        <p:scale>
          <a:sx n="111" d="100"/>
          <a:sy n="111" d="100"/>
        </p:scale>
        <p:origin x="7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xml"/><Relationship Id="rId1" Type="http://schemas.microsoft.com/office/2011/relationships/chartStyle" Target="style1.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45530411905053E-2"/>
          <c:y val="6.7235342437171858E-2"/>
          <c:w val="0.79695686740479865"/>
          <c:h val="0.52377046018597495"/>
        </c:manualLayout>
      </c:layout>
      <c:barChart>
        <c:barDir val="col"/>
        <c:grouping val="clustered"/>
        <c:varyColors val="0"/>
        <c:ser>
          <c:idx val="0"/>
          <c:order val="0"/>
          <c:tx>
            <c:strRef>
              <c:f>Sheet1!$B$1</c:f>
              <c:strCache>
                <c:ptCount val="1"/>
                <c:pt idx="0">
                  <c:v>IT Sligo 2017</c:v>
                </c:pt>
              </c:strCache>
            </c:strRef>
          </c:tx>
          <c:invertIfNegative val="0"/>
          <c:dLbls>
            <c:dLbl>
              <c:idx val="0"/>
              <c:layout/>
              <c:tx>
                <c:rich>
                  <a:bodyPr/>
                  <a:lstStyle/>
                  <a:p>
                    <a:r>
                      <a:rPr lang="en-US" smtClean="0"/>
                      <a:t>33.5</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A1D-476C-9CC3-E8AE7E950ABB}"/>
                </c:ext>
              </c:extLst>
            </c:dLbl>
            <c:spPr>
              <a:noFill/>
              <a:ln>
                <a:noFill/>
              </a:ln>
              <a:effectLst/>
            </c:spPr>
            <c:txPr>
              <a:bodyPr rot="-5400000" vert="horz"/>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Higher Order Learning</c:v>
                </c:pt>
                <c:pt idx="1">
                  <c:v>Reflective and Integrative Learning</c:v>
                </c:pt>
                <c:pt idx="2">
                  <c:v>Quantitative Reasoning</c:v>
                </c:pt>
                <c:pt idx="3">
                  <c:v>Learning Strategies</c:v>
                </c:pt>
                <c:pt idx="4">
                  <c:v>Collaborative Learning</c:v>
                </c:pt>
                <c:pt idx="5">
                  <c:v>Student Faculty Interaction</c:v>
                </c:pt>
                <c:pt idx="6">
                  <c:v>Effective Teaching Practices</c:v>
                </c:pt>
                <c:pt idx="7">
                  <c:v>Quality of Interactions</c:v>
                </c:pt>
                <c:pt idx="8">
                  <c:v>Supportive Environment</c:v>
                </c:pt>
              </c:strCache>
            </c:strRef>
          </c:cat>
          <c:val>
            <c:numRef>
              <c:f>Sheet1!$B$2:$B$10</c:f>
              <c:numCache>
                <c:formatCode>0.0</c:formatCode>
                <c:ptCount val="9"/>
                <c:pt idx="0">
                  <c:v>33.5</c:v>
                </c:pt>
                <c:pt idx="1">
                  <c:v>27.2</c:v>
                </c:pt>
                <c:pt idx="2">
                  <c:v>19.899999999999999</c:v>
                </c:pt>
                <c:pt idx="3">
                  <c:v>30.1</c:v>
                </c:pt>
                <c:pt idx="4">
                  <c:v>27</c:v>
                </c:pt>
                <c:pt idx="5">
                  <c:v>12.5</c:v>
                </c:pt>
                <c:pt idx="6">
                  <c:v>34.4</c:v>
                </c:pt>
                <c:pt idx="7">
                  <c:v>37.9</c:v>
                </c:pt>
                <c:pt idx="8">
                  <c:v>26.1</c:v>
                </c:pt>
              </c:numCache>
            </c:numRef>
          </c:val>
          <c:extLst>
            <c:ext xmlns:c16="http://schemas.microsoft.com/office/drawing/2014/chart" uri="{C3380CC4-5D6E-409C-BE32-E72D297353CC}">
              <c16:uniqueId val="{00000000-4AD4-4089-8159-20EDA1CAC30F}"/>
            </c:ext>
          </c:extLst>
        </c:ser>
        <c:ser>
          <c:idx val="1"/>
          <c:order val="1"/>
          <c:tx>
            <c:strRef>
              <c:f>Sheet1!$C$1</c:f>
              <c:strCache>
                <c:ptCount val="1"/>
                <c:pt idx="0">
                  <c:v>All ISSE</c:v>
                </c:pt>
              </c:strCache>
            </c:strRef>
          </c:tx>
          <c:invertIfNegative val="0"/>
          <c:dLbls>
            <c:spPr>
              <a:noFill/>
              <a:ln>
                <a:noFill/>
              </a:ln>
              <a:effectLst/>
            </c:spPr>
            <c:txPr>
              <a:bodyPr rot="-5400000" vert="horz"/>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Higher Order Learning</c:v>
                </c:pt>
                <c:pt idx="1">
                  <c:v>Reflective and Integrative Learning</c:v>
                </c:pt>
                <c:pt idx="2">
                  <c:v>Quantitative Reasoning</c:v>
                </c:pt>
                <c:pt idx="3">
                  <c:v>Learning Strategies</c:v>
                </c:pt>
                <c:pt idx="4">
                  <c:v>Collaborative Learning</c:v>
                </c:pt>
                <c:pt idx="5">
                  <c:v>Student Faculty Interaction</c:v>
                </c:pt>
                <c:pt idx="6">
                  <c:v>Effective Teaching Practices</c:v>
                </c:pt>
                <c:pt idx="7">
                  <c:v>Quality of Interactions</c:v>
                </c:pt>
                <c:pt idx="8">
                  <c:v>Supportive Environment</c:v>
                </c:pt>
              </c:strCache>
            </c:strRef>
          </c:cat>
          <c:val>
            <c:numRef>
              <c:f>Sheet1!$C$2:$C$10</c:f>
              <c:numCache>
                <c:formatCode>0.0</c:formatCode>
                <c:ptCount val="9"/>
                <c:pt idx="0">
                  <c:v>36.299999999999997</c:v>
                </c:pt>
                <c:pt idx="1">
                  <c:v>30.6</c:v>
                </c:pt>
                <c:pt idx="2">
                  <c:v>19.600000000000001</c:v>
                </c:pt>
                <c:pt idx="3">
                  <c:v>30.4</c:v>
                </c:pt>
                <c:pt idx="4">
                  <c:v>30.6</c:v>
                </c:pt>
                <c:pt idx="5">
                  <c:v>14</c:v>
                </c:pt>
                <c:pt idx="6">
                  <c:v>34.6</c:v>
                </c:pt>
                <c:pt idx="7">
                  <c:v>39</c:v>
                </c:pt>
                <c:pt idx="8">
                  <c:v>28.9</c:v>
                </c:pt>
              </c:numCache>
            </c:numRef>
          </c:val>
          <c:extLst>
            <c:ext xmlns:c16="http://schemas.microsoft.com/office/drawing/2014/chart" uri="{C3380CC4-5D6E-409C-BE32-E72D297353CC}">
              <c16:uniqueId val="{00000001-4AD4-4089-8159-20EDA1CAC30F}"/>
            </c:ext>
          </c:extLst>
        </c:ser>
        <c:ser>
          <c:idx val="2"/>
          <c:order val="2"/>
          <c:tx>
            <c:strRef>
              <c:f>Sheet1!$D$1</c:f>
              <c:strCache>
                <c:ptCount val="1"/>
                <c:pt idx="0">
                  <c:v>IoT's</c:v>
                </c:pt>
              </c:strCache>
            </c:strRef>
          </c:tx>
          <c:invertIfNegative val="0"/>
          <c:dLbls>
            <c:spPr>
              <a:noFill/>
              <a:ln>
                <a:noFill/>
              </a:ln>
              <a:effectLst/>
            </c:spPr>
            <c:txPr>
              <a:bodyPr rot="-5400000" vert="horz"/>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Higher Order Learning</c:v>
                </c:pt>
                <c:pt idx="1">
                  <c:v>Reflective and Integrative Learning</c:v>
                </c:pt>
                <c:pt idx="2">
                  <c:v>Quantitative Reasoning</c:v>
                </c:pt>
                <c:pt idx="3">
                  <c:v>Learning Strategies</c:v>
                </c:pt>
                <c:pt idx="4">
                  <c:v>Collaborative Learning</c:v>
                </c:pt>
                <c:pt idx="5">
                  <c:v>Student Faculty Interaction</c:v>
                </c:pt>
                <c:pt idx="6">
                  <c:v>Effective Teaching Practices</c:v>
                </c:pt>
                <c:pt idx="7">
                  <c:v>Quality of Interactions</c:v>
                </c:pt>
                <c:pt idx="8">
                  <c:v>Supportive Environment</c:v>
                </c:pt>
              </c:strCache>
            </c:strRef>
          </c:cat>
          <c:val>
            <c:numRef>
              <c:f>Sheet1!$D$2:$D$10</c:f>
              <c:numCache>
                <c:formatCode>0.0</c:formatCode>
                <c:ptCount val="9"/>
                <c:pt idx="0">
                  <c:v>35.1</c:v>
                </c:pt>
                <c:pt idx="1">
                  <c:v>29.4</c:v>
                </c:pt>
                <c:pt idx="2">
                  <c:v>19.7</c:v>
                </c:pt>
                <c:pt idx="3">
                  <c:v>29.7</c:v>
                </c:pt>
                <c:pt idx="4">
                  <c:v>32</c:v>
                </c:pt>
                <c:pt idx="5">
                  <c:v>15.6</c:v>
                </c:pt>
                <c:pt idx="6">
                  <c:v>35.299999999999997</c:v>
                </c:pt>
                <c:pt idx="7">
                  <c:v>39.700000000000003</c:v>
                </c:pt>
                <c:pt idx="8">
                  <c:v>27.8</c:v>
                </c:pt>
              </c:numCache>
            </c:numRef>
          </c:val>
          <c:extLst>
            <c:ext xmlns:c16="http://schemas.microsoft.com/office/drawing/2014/chart" uri="{C3380CC4-5D6E-409C-BE32-E72D297353CC}">
              <c16:uniqueId val="{00000002-4AD4-4089-8159-20EDA1CAC30F}"/>
            </c:ext>
          </c:extLst>
        </c:ser>
        <c:dLbls>
          <c:showLegendKey val="0"/>
          <c:showVal val="0"/>
          <c:showCatName val="0"/>
          <c:showSerName val="0"/>
          <c:showPercent val="0"/>
          <c:showBubbleSize val="0"/>
        </c:dLbls>
        <c:gapWidth val="150"/>
        <c:axId val="33017216"/>
        <c:axId val="33621120"/>
      </c:barChart>
      <c:catAx>
        <c:axId val="33017216"/>
        <c:scaling>
          <c:orientation val="minMax"/>
        </c:scaling>
        <c:delete val="0"/>
        <c:axPos val="b"/>
        <c:numFmt formatCode="General" sourceLinked="0"/>
        <c:majorTickMark val="none"/>
        <c:minorTickMark val="none"/>
        <c:tickLblPos val="low"/>
        <c:txPr>
          <a:bodyPr rot="-5400000" vert="horz"/>
          <a:lstStyle/>
          <a:p>
            <a:pPr>
              <a:defRPr sz="1100"/>
            </a:pPr>
            <a:endParaRPr lang="en-US"/>
          </a:p>
        </c:txPr>
        <c:crossAx val="33621120"/>
        <c:crosses val="autoZero"/>
        <c:auto val="0"/>
        <c:lblAlgn val="ctr"/>
        <c:lblOffset val="100"/>
        <c:noMultiLvlLbl val="0"/>
      </c:catAx>
      <c:valAx>
        <c:axId val="33621120"/>
        <c:scaling>
          <c:orientation val="minMax"/>
        </c:scaling>
        <c:delete val="0"/>
        <c:axPos val="l"/>
        <c:majorGridlines/>
        <c:numFmt formatCode="0.0" sourceLinked="1"/>
        <c:majorTickMark val="out"/>
        <c:minorTickMark val="none"/>
        <c:tickLblPos val="nextTo"/>
        <c:txPr>
          <a:bodyPr/>
          <a:lstStyle/>
          <a:p>
            <a:pPr>
              <a:defRPr sz="1400"/>
            </a:pPr>
            <a:endParaRPr lang="en-US"/>
          </a:p>
        </c:txPr>
        <c:crossAx val="33017216"/>
        <c:crosses val="autoZero"/>
        <c:crossBetween val="between"/>
      </c:valAx>
    </c:plotArea>
    <c:legend>
      <c:legendPos val="r"/>
      <c:layout>
        <c:manualLayout>
          <c:xMode val="edge"/>
          <c:yMode val="edge"/>
          <c:x val="0.86427990460659898"/>
          <c:y val="1.1438242258420106E-3"/>
          <c:w val="0.13572009539340099"/>
          <c:h val="0.21461026693469137"/>
        </c:manualLayout>
      </c:layout>
      <c:overlay val="0"/>
      <c:txPr>
        <a:bodyPr/>
        <a:lstStyle/>
        <a:p>
          <a:pPr>
            <a:defRPr sz="1200"/>
          </a:pPr>
          <a:endParaRPr lang="en-US"/>
        </a:p>
      </c:txPr>
    </c:legend>
    <c:plotVisOnly val="1"/>
    <c:dispBlanksAs val="gap"/>
    <c:showDLblsOverMax val="0"/>
  </c:chart>
  <c:spPr>
    <a:solidFill>
      <a:schemeClr val="bg1">
        <a:alpha val="70000"/>
      </a:schemeClr>
    </a:solidFill>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25097291620232"/>
          <c:y val="4.2233778787261443E-2"/>
          <c:w val="0.61020444606986679"/>
          <c:h val="0.48987738060291969"/>
        </c:manualLayout>
      </c:layout>
      <c:barChart>
        <c:barDir val="col"/>
        <c:grouping val="percentStacked"/>
        <c:varyColors val="0"/>
        <c:ser>
          <c:idx val="0"/>
          <c:order val="0"/>
          <c:tx>
            <c:strRef>
              <c:f>Sheet1!$B$1</c:f>
              <c:strCache>
                <c:ptCount val="1"/>
                <c:pt idx="0">
                  <c:v>Never</c:v>
                </c:pt>
              </c:strCache>
            </c:strRef>
          </c:tx>
          <c:invertIfNegative val="0"/>
          <c:dLbls>
            <c:dLbl>
              <c:idx val="0"/>
              <c:layout>
                <c:manualLayout>
                  <c:x val="-6.9595259003738745E-4"/>
                  <c:y val="-9.20012438186181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46-4BA3-B465-5F006112B2EF}"/>
                </c:ext>
              </c:extLst>
            </c:dLbl>
            <c:dLbl>
              <c:idx val="1"/>
              <c:layout>
                <c:manualLayout>
                  <c:x val="4.1241829721671546E-3"/>
                  <c:y val="-5.612149513839382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D46-4BA3-B465-5F006112B2EF}"/>
                </c:ext>
              </c:extLst>
            </c:dLbl>
            <c:dLbl>
              <c:idx val="2"/>
              <c:layout>
                <c:manualLayout>
                  <c:x val="-5.4645555841847599E-3"/>
                  <c:y val="-9.361184164735176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D46-4BA3-B465-5F006112B2EF}"/>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Sheet1!$B$2:$B$4</c:f>
              <c:numCache>
                <c:formatCode>0%</c:formatCode>
                <c:ptCount val="3"/>
                <c:pt idx="0">
                  <c:v>0.22</c:v>
                </c:pt>
                <c:pt idx="1">
                  <c:v>0.22</c:v>
                </c:pt>
                <c:pt idx="2">
                  <c:v>0.21</c:v>
                </c:pt>
              </c:numCache>
            </c:numRef>
          </c:val>
          <c:extLst>
            <c:ext xmlns:c16="http://schemas.microsoft.com/office/drawing/2014/chart" uri="{C3380CC4-5D6E-409C-BE32-E72D297353CC}">
              <c16:uniqueId val="{00000003-0D46-4BA3-B465-5F006112B2EF}"/>
            </c:ext>
          </c:extLst>
        </c:ser>
        <c:ser>
          <c:idx val="1"/>
          <c:order val="1"/>
          <c:tx>
            <c:strRef>
              <c:f>Sheet1!$C$1</c:f>
              <c:strCache>
                <c:ptCount val="1"/>
                <c:pt idx="0">
                  <c:v>Sometimes</c:v>
                </c:pt>
              </c:strCache>
            </c:strRef>
          </c:tx>
          <c:invertIfNegative val="0"/>
          <c:dLbls>
            <c:dLbl>
              <c:idx val="0"/>
              <c:layout>
                <c:manualLayout>
                  <c:x val="9.7914508521278528E-3"/>
                  <c:y val="-3.327618640840722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D46-4BA3-B465-5F006112B2EF}"/>
                </c:ext>
              </c:extLst>
            </c:dLbl>
            <c:dLbl>
              <c:idx val="1"/>
              <c:layout>
                <c:manualLayout>
                  <c:x val="-1.4563208901462368E-3"/>
                  <c:y val="2.154352759407803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D46-4BA3-B465-5F006112B2EF}"/>
                </c:ext>
              </c:extLst>
            </c:dLbl>
            <c:dLbl>
              <c:idx val="2"/>
              <c:layout>
                <c:manualLayout>
                  <c:x val="-4.9195198006005119E-3"/>
                  <c:y val="-3.327381089538549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D46-4BA3-B465-5F006112B2EF}"/>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Sheet1!$C$2:$C$4</c:f>
              <c:numCache>
                <c:formatCode>0%</c:formatCode>
                <c:ptCount val="3"/>
                <c:pt idx="0">
                  <c:v>0.42899999999999999</c:v>
                </c:pt>
                <c:pt idx="1">
                  <c:v>0.43</c:v>
                </c:pt>
                <c:pt idx="2">
                  <c:v>0.44</c:v>
                </c:pt>
              </c:numCache>
            </c:numRef>
          </c:val>
          <c:extLst>
            <c:ext xmlns:c16="http://schemas.microsoft.com/office/drawing/2014/chart" uri="{C3380CC4-5D6E-409C-BE32-E72D297353CC}">
              <c16:uniqueId val="{00000007-0D46-4BA3-B465-5F006112B2EF}"/>
            </c:ext>
          </c:extLst>
        </c:ser>
        <c:ser>
          <c:idx val="2"/>
          <c:order val="2"/>
          <c:tx>
            <c:strRef>
              <c:f>Sheet1!$D$1</c:f>
              <c:strCache>
                <c:ptCount val="1"/>
                <c:pt idx="0">
                  <c:v>Often</c:v>
                </c:pt>
              </c:strCache>
            </c:strRef>
          </c:tx>
          <c:invertIfNegative val="0"/>
          <c:dLbls>
            <c:dLbl>
              <c:idx val="0"/>
              <c:layout>
                <c:manualLayout>
                  <c:x val="0"/>
                  <c:y val="-5.872734604186935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D46-4BA3-B465-5F006112B2EF}"/>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Sheet1!$D$2:$D$4</c:f>
              <c:numCache>
                <c:formatCode>0%</c:formatCode>
                <c:ptCount val="3"/>
                <c:pt idx="0">
                  <c:v>0.28999999999999998</c:v>
                </c:pt>
                <c:pt idx="1">
                  <c:v>0.27500000000000002</c:v>
                </c:pt>
                <c:pt idx="2">
                  <c:v>0.28000000000000003</c:v>
                </c:pt>
              </c:numCache>
            </c:numRef>
          </c:val>
          <c:extLst>
            <c:ext xmlns:c16="http://schemas.microsoft.com/office/drawing/2014/chart" uri="{C3380CC4-5D6E-409C-BE32-E72D297353CC}">
              <c16:uniqueId val="{00000009-0D46-4BA3-B465-5F006112B2EF}"/>
            </c:ext>
          </c:extLst>
        </c:ser>
        <c:ser>
          <c:idx val="3"/>
          <c:order val="3"/>
          <c:tx>
            <c:strRef>
              <c:f>Sheet1!$E$1</c:f>
              <c:strCache>
                <c:ptCount val="1"/>
                <c:pt idx="0">
                  <c:v>Very Often</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Sheet1!$E$2:$E$4</c:f>
              <c:numCache>
                <c:formatCode>0%</c:formatCode>
                <c:ptCount val="3"/>
                <c:pt idx="0">
                  <c:v>0.06</c:v>
                </c:pt>
                <c:pt idx="1">
                  <c:v>7.4999999999999997E-2</c:v>
                </c:pt>
                <c:pt idx="2">
                  <c:v>7.0000000000000007E-2</c:v>
                </c:pt>
              </c:numCache>
            </c:numRef>
          </c:val>
          <c:extLst>
            <c:ext xmlns:c16="http://schemas.microsoft.com/office/drawing/2014/chart" uri="{C3380CC4-5D6E-409C-BE32-E72D297353CC}">
              <c16:uniqueId val="{0000000A-0D46-4BA3-B465-5F006112B2EF}"/>
            </c:ext>
          </c:extLst>
        </c:ser>
        <c:dLbls>
          <c:dLblPos val="ctr"/>
          <c:showLegendKey val="0"/>
          <c:showVal val="1"/>
          <c:showCatName val="0"/>
          <c:showSerName val="0"/>
          <c:showPercent val="0"/>
          <c:showBubbleSize val="0"/>
        </c:dLbls>
        <c:gapWidth val="150"/>
        <c:overlap val="100"/>
        <c:axId val="104420480"/>
        <c:axId val="104422016"/>
      </c:barChart>
      <c:catAx>
        <c:axId val="104420480"/>
        <c:scaling>
          <c:orientation val="minMax"/>
        </c:scaling>
        <c:delete val="0"/>
        <c:axPos val="b"/>
        <c:numFmt formatCode="General" sourceLinked="0"/>
        <c:majorTickMark val="out"/>
        <c:minorTickMark val="none"/>
        <c:tickLblPos val="nextTo"/>
        <c:txPr>
          <a:bodyPr/>
          <a:lstStyle/>
          <a:p>
            <a:pPr>
              <a:defRPr sz="1400"/>
            </a:pPr>
            <a:endParaRPr lang="en-US"/>
          </a:p>
        </c:txPr>
        <c:crossAx val="104422016"/>
        <c:crosses val="autoZero"/>
        <c:auto val="1"/>
        <c:lblAlgn val="ctr"/>
        <c:lblOffset val="100"/>
        <c:noMultiLvlLbl val="0"/>
      </c:catAx>
      <c:valAx>
        <c:axId val="10442201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04420480"/>
        <c:crosses val="autoZero"/>
        <c:crossBetween val="between"/>
      </c:valAx>
    </c:plotArea>
    <c:legend>
      <c:legendPos val="r"/>
      <c:layout>
        <c:manualLayout>
          <c:xMode val="edge"/>
          <c:yMode val="edge"/>
          <c:x val="0.48447275600045142"/>
          <c:y val="0.68495621374427995"/>
          <c:w val="0.25063736715862678"/>
          <c:h val="0.24313210679167513"/>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850833603461"/>
          <c:y val="2.7859346124197579E-2"/>
          <c:w val="0.66527457895036968"/>
          <c:h val="0.56207850781615776"/>
        </c:manualLayout>
      </c:layout>
      <c:barChart>
        <c:barDir val="col"/>
        <c:grouping val="percentStacked"/>
        <c:varyColors val="0"/>
        <c:ser>
          <c:idx val="0"/>
          <c:order val="0"/>
          <c:tx>
            <c:strRef>
              <c:f>Sheet1!$B$1</c:f>
              <c:strCache>
                <c:ptCount val="1"/>
                <c:pt idx="0">
                  <c:v>Never</c:v>
                </c:pt>
              </c:strCache>
            </c:strRef>
          </c:tx>
          <c:invertIfNegative val="0"/>
          <c:dLbls>
            <c:dLbl>
              <c:idx val="0"/>
              <c:layout>
                <c:manualLayout>
                  <c:x val="-6.9595259003738745E-4"/>
                  <c:y val="-9.20012438186181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D9F-45D7-94CC-4F06C86E2DF1}"/>
                </c:ext>
              </c:extLst>
            </c:dLbl>
            <c:dLbl>
              <c:idx val="1"/>
              <c:layout>
                <c:manualLayout>
                  <c:x val="4.1241829721671546E-3"/>
                  <c:y val="-5.612149513839382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D9F-45D7-94CC-4F06C86E2DF1}"/>
                </c:ext>
              </c:extLst>
            </c:dLbl>
            <c:dLbl>
              <c:idx val="2"/>
              <c:layout>
                <c:manualLayout>
                  <c:x val="-5.4645555841847599E-3"/>
                  <c:y val="-9.361184164735176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D9F-45D7-94CC-4F06C86E2DF1}"/>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ITSligo 2018</c:v>
                </c:pt>
                <c:pt idx="2">
                  <c:v>ITSligo 2019</c:v>
                </c:pt>
              </c:strCache>
            </c:strRef>
          </c:cat>
          <c:val>
            <c:numRef>
              <c:f>Sheet1!$B$2:$B$4</c:f>
              <c:numCache>
                <c:formatCode>0%</c:formatCode>
                <c:ptCount val="3"/>
                <c:pt idx="0">
                  <c:v>0.18</c:v>
                </c:pt>
                <c:pt idx="1">
                  <c:v>0.2</c:v>
                </c:pt>
                <c:pt idx="2">
                  <c:v>0.22</c:v>
                </c:pt>
              </c:numCache>
            </c:numRef>
          </c:val>
          <c:extLst>
            <c:ext xmlns:c16="http://schemas.microsoft.com/office/drawing/2014/chart" uri="{C3380CC4-5D6E-409C-BE32-E72D297353CC}">
              <c16:uniqueId val="{00000003-9D9F-45D7-94CC-4F06C86E2DF1}"/>
            </c:ext>
          </c:extLst>
        </c:ser>
        <c:ser>
          <c:idx val="1"/>
          <c:order val="1"/>
          <c:tx>
            <c:strRef>
              <c:f>Sheet1!$C$1</c:f>
              <c:strCache>
                <c:ptCount val="1"/>
                <c:pt idx="0">
                  <c:v>Sometimes</c:v>
                </c:pt>
              </c:strCache>
            </c:strRef>
          </c:tx>
          <c:invertIfNegative val="0"/>
          <c:dLbls>
            <c:dLbl>
              <c:idx val="0"/>
              <c:layout>
                <c:manualLayout>
                  <c:x val="9.7914508521278528E-3"/>
                  <c:y val="-3.327618640840722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D9F-45D7-94CC-4F06C86E2DF1}"/>
                </c:ext>
              </c:extLst>
            </c:dLbl>
            <c:dLbl>
              <c:idx val="1"/>
              <c:layout>
                <c:manualLayout>
                  <c:x val="-1.4563208901462368E-3"/>
                  <c:y val="2.154352759407803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D9F-45D7-94CC-4F06C86E2DF1}"/>
                </c:ext>
              </c:extLst>
            </c:dLbl>
            <c:dLbl>
              <c:idx val="2"/>
              <c:layout>
                <c:manualLayout>
                  <c:x val="-4.9195198006005119E-3"/>
                  <c:y val="-3.327381089538549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D9F-45D7-94CC-4F06C86E2DF1}"/>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ITSligo 2018</c:v>
                </c:pt>
                <c:pt idx="2">
                  <c:v>ITSligo 2019</c:v>
                </c:pt>
              </c:strCache>
            </c:strRef>
          </c:cat>
          <c:val>
            <c:numRef>
              <c:f>Sheet1!$C$2:$C$4</c:f>
              <c:numCache>
                <c:formatCode>0%</c:formatCode>
                <c:ptCount val="3"/>
                <c:pt idx="0">
                  <c:v>0.44</c:v>
                </c:pt>
                <c:pt idx="1">
                  <c:v>0.41</c:v>
                </c:pt>
                <c:pt idx="2">
                  <c:v>0.43</c:v>
                </c:pt>
              </c:numCache>
            </c:numRef>
          </c:val>
          <c:extLst>
            <c:ext xmlns:c16="http://schemas.microsoft.com/office/drawing/2014/chart" uri="{C3380CC4-5D6E-409C-BE32-E72D297353CC}">
              <c16:uniqueId val="{00000007-9D9F-45D7-94CC-4F06C86E2DF1}"/>
            </c:ext>
          </c:extLst>
        </c:ser>
        <c:ser>
          <c:idx val="2"/>
          <c:order val="2"/>
          <c:tx>
            <c:strRef>
              <c:f>Sheet1!$D$1</c:f>
              <c:strCache>
                <c:ptCount val="1"/>
                <c:pt idx="0">
                  <c:v>Often</c:v>
                </c:pt>
              </c:strCache>
            </c:strRef>
          </c:tx>
          <c:invertIfNegative val="0"/>
          <c:dLbls>
            <c:dLbl>
              <c:idx val="0"/>
              <c:layout>
                <c:manualLayout>
                  <c:x val="0"/>
                  <c:y val="-5.872734604186935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D9F-45D7-94CC-4F06C86E2DF1}"/>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ITSligo 2018</c:v>
                </c:pt>
                <c:pt idx="2">
                  <c:v>ITSligo 2019</c:v>
                </c:pt>
              </c:strCache>
            </c:strRef>
          </c:cat>
          <c:val>
            <c:numRef>
              <c:f>Sheet1!$D$2:$D$4</c:f>
              <c:numCache>
                <c:formatCode>0%</c:formatCode>
                <c:ptCount val="3"/>
                <c:pt idx="0">
                  <c:v>0.31</c:v>
                </c:pt>
                <c:pt idx="1">
                  <c:v>0.3</c:v>
                </c:pt>
                <c:pt idx="2">
                  <c:v>0.28999999999999998</c:v>
                </c:pt>
              </c:numCache>
            </c:numRef>
          </c:val>
          <c:extLst>
            <c:ext xmlns:c16="http://schemas.microsoft.com/office/drawing/2014/chart" uri="{C3380CC4-5D6E-409C-BE32-E72D297353CC}">
              <c16:uniqueId val="{00000009-9D9F-45D7-94CC-4F06C86E2DF1}"/>
            </c:ext>
          </c:extLst>
        </c:ser>
        <c:ser>
          <c:idx val="3"/>
          <c:order val="3"/>
          <c:tx>
            <c:strRef>
              <c:f>Sheet1!$E$1</c:f>
              <c:strCache>
                <c:ptCount val="1"/>
                <c:pt idx="0">
                  <c:v>Very Often</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ITSligo 2018</c:v>
                </c:pt>
                <c:pt idx="2">
                  <c:v>ITSligo 2019</c:v>
                </c:pt>
              </c:strCache>
            </c:strRef>
          </c:cat>
          <c:val>
            <c:numRef>
              <c:f>Sheet1!$E$2:$E$4</c:f>
              <c:numCache>
                <c:formatCode>0%</c:formatCode>
                <c:ptCount val="3"/>
                <c:pt idx="0">
                  <c:v>0.08</c:v>
                </c:pt>
                <c:pt idx="1">
                  <c:v>0.09</c:v>
                </c:pt>
                <c:pt idx="2">
                  <c:v>0.06</c:v>
                </c:pt>
              </c:numCache>
            </c:numRef>
          </c:val>
          <c:extLst>
            <c:ext xmlns:c16="http://schemas.microsoft.com/office/drawing/2014/chart" uri="{C3380CC4-5D6E-409C-BE32-E72D297353CC}">
              <c16:uniqueId val="{0000000A-9D9F-45D7-94CC-4F06C86E2DF1}"/>
            </c:ext>
          </c:extLst>
        </c:ser>
        <c:dLbls>
          <c:dLblPos val="ctr"/>
          <c:showLegendKey val="0"/>
          <c:showVal val="1"/>
          <c:showCatName val="0"/>
          <c:showSerName val="0"/>
          <c:showPercent val="0"/>
          <c:showBubbleSize val="0"/>
        </c:dLbls>
        <c:gapWidth val="150"/>
        <c:overlap val="100"/>
        <c:axId val="100152832"/>
        <c:axId val="102180736"/>
      </c:barChart>
      <c:catAx>
        <c:axId val="100152832"/>
        <c:scaling>
          <c:orientation val="minMax"/>
        </c:scaling>
        <c:delete val="0"/>
        <c:axPos val="b"/>
        <c:numFmt formatCode="General" sourceLinked="0"/>
        <c:majorTickMark val="out"/>
        <c:minorTickMark val="none"/>
        <c:tickLblPos val="nextTo"/>
        <c:txPr>
          <a:bodyPr/>
          <a:lstStyle/>
          <a:p>
            <a:pPr>
              <a:defRPr sz="1400"/>
            </a:pPr>
            <a:endParaRPr lang="en-US"/>
          </a:p>
        </c:txPr>
        <c:crossAx val="102180736"/>
        <c:crosses val="autoZero"/>
        <c:auto val="1"/>
        <c:lblAlgn val="ctr"/>
        <c:lblOffset val="100"/>
        <c:noMultiLvlLbl val="0"/>
      </c:catAx>
      <c:valAx>
        <c:axId val="10218073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00152832"/>
        <c:crosses val="autoZero"/>
        <c:crossBetween val="between"/>
      </c:valAx>
    </c:plotArea>
    <c:legend>
      <c:legendPos val="r"/>
      <c:layout>
        <c:manualLayout>
          <c:xMode val="edge"/>
          <c:yMode val="edge"/>
          <c:x val="0.42879013701527968"/>
          <c:y val="0.75880803776781047"/>
          <c:w val="0.32859159725309939"/>
          <c:h val="0.24040977476343076"/>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65917431890943"/>
          <c:y val="8.5908177926342949E-2"/>
          <c:w val="0.6959066588815912"/>
          <c:h val="0.57794723492845412"/>
        </c:manualLayout>
      </c:layout>
      <c:barChart>
        <c:barDir val="col"/>
        <c:grouping val="percentStacked"/>
        <c:varyColors val="0"/>
        <c:ser>
          <c:idx val="0"/>
          <c:order val="0"/>
          <c:tx>
            <c:strRef>
              <c:f>Sheet1!$B$1</c:f>
              <c:strCache>
                <c:ptCount val="1"/>
                <c:pt idx="0">
                  <c:v>Never </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Sheet1!$B$2:$B$4</c:f>
              <c:numCache>
                <c:formatCode>0%</c:formatCode>
                <c:ptCount val="3"/>
                <c:pt idx="0">
                  <c:v>0.05</c:v>
                </c:pt>
                <c:pt idx="1">
                  <c:v>0.06</c:v>
                </c:pt>
                <c:pt idx="2">
                  <c:v>0.05</c:v>
                </c:pt>
              </c:numCache>
            </c:numRef>
          </c:val>
          <c:extLst>
            <c:ext xmlns:c16="http://schemas.microsoft.com/office/drawing/2014/chart" uri="{C3380CC4-5D6E-409C-BE32-E72D297353CC}">
              <c16:uniqueId val="{00000000-5311-46D7-9B10-4DA457B5FCBC}"/>
            </c:ext>
          </c:extLst>
        </c:ser>
        <c:ser>
          <c:idx val="1"/>
          <c:order val="1"/>
          <c:tx>
            <c:strRef>
              <c:f>Sheet1!$C$1</c:f>
              <c:strCache>
                <c:ptCount val="1"/>
                <c:pt idx="0">
                  <c:v>Sometimes </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Sheet1!$C$2:$C$4</c:f>
              <c:numCache>
                <c:formatCode>0%</c:formatCode>
                <c:ptCount val="3"/>
                <c:pt idx="0">
                  <c:v>0.3</c:v>
                </c:pt>
                <c:pt idx="1">
                  <c:v>0.31</c:v>
                </c:pt>
                <c:pt idx="2">
                  <c:v>0.3</c:v>
                </c:pt>
              </c:numCache>
            </c:numRef>
          </c:val>
          <c:extLst>
            <c:ext xmlns:c16="http://schemas.microsoft.com/office/drawing/2014/chart" uri="{C3380CC4-5D6E-409C-BE32-E72D297353CC}">
              <c16:uniqueId val="{00000001-5311-46D7-9B10-4DA457B5FCBC}"/>
            </c:ext>
          </c:extLst>
        </c:ser>
        <c:ser>
          <c:idx val="2"/>
          <c:order val="2"/>
          <c:tx>
            <c:strRef>
              <c:f>Sheet1!$D$1</c:f>
              <c:strCache>
                <c:ptCount val="1"/>
                <c:pt idx="0">
                  <c:v>Often</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Sheet1!$D$2:$D$4</c:f>
              <c:numCache>
                <c:formatCode>0%</c:formatCode>
                <c:ptCount val="3"/>
                <c:pt idx="0">
                  <c:v>0.44</c:v>
                </c:pt>
                <c:pt idx="1">
                  <c:v>0.41</c:v>
                </c:pt>
                <c:pt idx="2">
                  <c:v>0.43</c:v>
                </c:pt>
              </c:numCache>
            </c:numRef>
          </c:val>
          <c:extLst>
            <c:ext xmlns:c16="http://schemas.microsoft.com/office/drawing/2014/chart" uri="{C3380CC4-5D6E-409C-BE32-E72D297353CC}">
              <c16:uniqueId val="{00000002-5311-46D7-9B10-4DA457B5FCBC}"/>
            </c:ext>
          </c:extLst>
        </c:ser>
        <c:ser>
          <c:idx val="3"/>
          <c:order val="3"/>
          <c:tx>
            <c:strRef>
              <c:f>Sheet1!$E$1</c:f>
              <c:strCache>
                <c:ptCount val="1"/>
                <c:pt idx="0">
                  <c:v>Very Often</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Sheet1!$E$2:$E$4</c:f>
              <c:numCache>
                <c:formatCode>0%</c:formatCode>
                <c:ptCount val="3"/>
                <c:pt idx="0">
                  <c:v>0.22</c:v>
                </c:pt>
                <c:pt idx="1">
                  <c:v>0.22</c:v>
                </c:pt>
                <c:pt idx="2">
                  <c:v>0.22</c:v>
                </c:pt>
              </c:numCache>
            </c:numRef>
          </c:val>
          <c:extLst>
            <c:ext xmlns:c16="http://schemas.microsoft.com/office/drawing/2014/chart" uri="{C3380CC4-5D6E-409C-BE32-E72D297353CC}">
              <c16:uniqueId val="{00000003-5311-46D7-9B10-4DA457B5FCBC}"/>
            </c:ext>
          </c:extLst>
        </c:ser>
        <c:dLbls>
          <c:dLblPos val="ctr"/>
          <c:showLegendKey val="0"/>
          <c:showVal val="1"/>
          <c:showCatName val="0"/>
          <c:showSerName val="0"/>
          <c:showPercent val="0"/>
          <c:showBubbleSize val="0"/>
        </c:dLbls>
        <c:gapWidth val="150"/>
        <c:overlap val="100"/>
        <c:axId val="63650048"/>
        <c:axId val="63660032"/>
      </c:barChart>
      <c:catAx>
        <c:axId val="63650048"/>
        <c:scaling>
          <c:orientation val="minMax"/>
        </c:scaling>
        <c:delete val="0"/>
        <c:axPos val="b"/>
        <c:numFmt formatCode="General" sourceLinked="0"/>
        <c:majorTickMark val="out"/>
        <c:minorTickMark val="none"/>
        <c:tickLblPos val="nextTo"/>
        <c:txPr>
          <a:bodyPr/>
          <a:lstStyle/>
          <a:p>
            <a:pPr>
              <a:defRPr sz="1400"/>
            </a:pPr>
            <a:endParaRPr lang="en-US"/>
          </a:p>
        </c:txPr>
        <c:crossAx val="63660032"/>
        <c:crosses val="autoZero"/>
        <c:auto val="1"/>
        <c:lblAlgn val="ctr"/>
        <c:lblOffset val="100"/>
        <c:noMultiLvlLbl val="0"/>
      </c:catAx>
      <c:valAx>
        <c:axId val="63660032"/>
        <c:scaling>
          <c:orientation val="minMax"/>
        </c:scaling>
        <c:delete val="0"/>
        <c:axPos val="l"/>
        <c:majorGridlines/>
        <c:numFmt formatCode="0%" sourceLinked="1"/>
        <c:majorTickMark val="out"/>
        <c:minorTickMark val="none"/>
        <c:tickLblPos val="nextTo"/>
        <c:txPr>
          <a:bodyPr/>
          <a:lstStyle/>
          <a:p>
            <a:pPr>
              <a:defRPr sz="1400"/>
            </a:pPr>
            <a:endParaRPr lang="en-US"/>
          </a:p>
        </c:txPr>
        <c:crossAx val="63650048"/>
        <c:crosses val="autoZero"/>
        <c:crossBetween val="between"/>
      </c:valAx>
    </c:plotArea>
    <c:legend>
      <c:legendPos val="r"/>
      <c:layout>
        <c:manualLayout>
          <c:xMode val="edge"/>
          <c:yMode val="edge"/>
          <c:x val="0.42110744690980872"/>
          <c:y val="0.78094576527743653"/>
          <c:w val="0.3121691721515798"/>
          <c:h val="0.21587108708565353"/>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65917431890943"/>
          <c:y val="8.5908177926342949E-2"/>
          <c:w val="0.6959066588815912"/>
          <c:h val="0.57794723492845412"/>
        </c:manualLayout>
      </c:layout>
      <c:barChart>
        <c:barDir val="col"/>
        <c:grouping val="percentStacked"/>
        <c:varyColors val="0"/>
        <c:ser>
          <c:idx val="0"/>
          <c:order val="0"/>
          <c:tx>
            <c:strRef>
              <c:f>Sheet1!$B$1</c:f>
              <c:strCache>
                <c:ptCount val="1"/>
                <c:pt idx="0">
                  <c:v>Never </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Sheet1!$B$2:$B$4</c:f>
              <c:numCache>
                <c:formatCode>0%</c:formatCode>
                <c:ptCount val="3"/>
                <c:pt idx="0">
                  <c:v>0.05</c:v>
                </c:pt>
                <c:pt idx="1">
                  <c:v>0.06</c:v>
                </c:pt>
                <c:pt idx="2">
                  <c:v>0.05</c:v>
                </c:pt>
              </c:numCache>
            </c:numRef>
          </c:val>
          <c:extLst>
            <c:ext xmlns:c16="http://schemas.microsoft.com/office/drawing/2014/chart" uri="{C3380CC4-5D6E-409C-BE32-E72D297353CC}">
              <c16:uniqueId val="{00000000-F7A5-4F49-B3C8-00235586F14F}"/>
            </c:ext>
          </c:extLst>
        </c:ser>
        <c:ser>
          <c:idx val="1"/>
          <c:order val="1"/>
          <c:tx>
            <c:strRef>
              <c:f>Sheet1!$C$1</c:f>
              <c:strCache>
                <c:ptCount val="1"/>
                <c:pt idx="0">
                  <c:v>Sometimes </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Sheet1!$C$2:$C$4</c:f>
              <c:numCache>
                <c:formatCode>0%</c:formatCode>
                <c:ptCount val="3"/>
                <c:pt idx="0">
                  <c:v>0.31</c:v>
                </c:pt>
                <c:pt idx="1">
                  <c:v>0.3</c:v>
                </c:pt>
                <c:pt idx="2">
                  <c:v>0.3</c:v>
                </c:pt>
              </c:numCache>
            </c:numRef>
          </c:val>
          <c:extLst>
            <c:ext xmlns:c16="http://schemas.microsoft.com/office/drawing/2014/chart" uri="{C3380CC4-5D6E-409C-BE32-E72D297353CC}">
              <c16:uniqueId val="{00000001-F7A5-4F49-B3C8-00235586F14F}"/>
            </c:ext>
          </c:extLst>
        </c:ser>
        <c:ser>
          <c:idx val="2"/>
          <c:order val="2"/>
          <c:tx>
            <c:strRef>
              <c:f>Sheet1!$D$1</c:f>
              <c:strCache>
                <c:ptCount val="1"/>
                <c:pt idx="0">
                  <c:v>Often</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Sheet1!$D$2:$D$4</c:f>
              <c:numCache>
                <c:formatCode>0%</c:formatCode>
                <c:ptCount val="3"/>
                <c:pt idx="0">
                  <c:v>0.41</c:v>
                </c:pt>
                <c:pt idx="1">
                  <c:v>0.42</c:v>
                </c:pt>
                <c:pt idx="2">
                  <c:v>0.44</c:v>
                </c:pt>
              </c:numCache>
            </c:numRef>
          </c:val>
          <c:extLst>
            <c:ext xmlns:c16="http://schemas.microsoft.com/office/drawing/2014/chart" uri="{C3380CC4-5D6E-409C-BE32-E72D297353CC}">
              <c16:uniqueId val="{00000002-F7A5-4F49-B3C8-00235586F14F}"/>
            </c:ext>
          </c:extLst>
        </c:ser>
        <c:ser>
          <c:idx val="3"/>
          <c:order val="3"/>
          <c:tx>
            <c:strRef>
              <c:f>Sheet1!$E$1</c:f>
              <c:strCache>
                <c:ptCount val="1"/>
                <c:pt idx="0">
                  <c:v>Very Often</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Sheet1!$E$2:$E$4</c:f>
              <c:numCache>
                <c:formatCode>0%</c:formatCode>
                <c:ptCount val="3"/>
                <c:pt idx="0">
                  <c:v>0.23</c:v>
                </c:pt>
                <c:pt idx="1">
                  <c:v>0.22</c:v>
                </c:pt>
                <c:pt idx="2">
                  <c:v>0.23</c:v>
                </c:pt>
              </c:numCache>
            </c:numRef>
          </c:val>
          <c:extLst>
            <c:ext xmlns:c16="http://schemas.microsoft.com/office/drawing/2014/chart" uri="{C3380CC4-5D6E-409C-BE32-E72D297353CC}">
              <c16:uniqueId val="{00000003-F7A5-4F49-B3C8-00235586F14F}"/>
            </c:ext>
          </c:extLst>
        </c:ser>
        <c:dLbls>
          <c:dLblPos val="ctr"/>
          <c:showLegendKey val="0"/>
          <c:showVal val="1"/>
          <c:showCatName val="0"/>
          <c:showSerName val="0"/>
          <c:showPercent val="0"/>
          <c:showBubbleSize val="0"/>
        </c:dLbls>
        <c:gapWidth val="150"/>
        <c:overlap val="100"/>
        <c:axId val="63650048"/>
        <c:axId val="63660032"/>
      </c:barChart>
      <c:catAx>
        <c:axId val="63650048"/>
        <c:scaling>
          <c:orientation val="minMax"/>
        </c:scaling>
        <c:delete val="0"/>
        <c:axPos val="b"/>
        <c:numFmt formatCode="General" sourceLinked="0"/>
        <c:majorTickMark val="out"/>
        <c:minorTickMark val="none"/>
        <c:tickLblPos val="nextTo"/>
        <c:txPr>
          <a:bodyPr/>
          <a:lstStyle/>
          <a:p>
            <a:pPr>
              <a:defRPr sz="1400"/>
            </a:pPr>
            <a:endParaRPr lang="en-US"/>
          </a:p>
        </c:txPr>
        <c:crossAx val="63660032"/>
        <c:crosses val="autoZero"/>
        <c:auto val="1"/>
        <c:lblAlgn val="ctr"/>
        <c:lblOffset val="100"/>
        <c:noMultiLvlLbl val="0"/>
      </c:catAx>
      <c:valAx>
        <c:axId val="63660032"/>
        <c:scaling>
          <c:orientation val="minMax"/>
        </c:scaling>
        <c:delete val="0"/>
        <c:axPos val="l"/>
        <c:majorGridlines/>
        <c:numFmt formatCode="0%" sourceLinked="1"/>
        <c:majorTickMark val="out"/>
        <c:minorTickMark val="none"/>
        <c:tickLblPos val="nextTo"/>
        <c:txPr>
          <a:bodyPr/>
          <a:lstStyle/>
          <a:p>
            <a:pPr>
              <a:defRPr sz="1400"/>
            </a:pPr>
            <a:endParaRPr lang="en-US"/>
          </a:p>
        </c:txPr>
        <c:crossAx val="63650048"/>
        <c:crosses val="autoZero"/>
        <c:crossBetween val="between"/>
      </c:valAx>
    </c:plotArea>
    <c:legend>
      <c:legendPos val="r"/>
      <c:layout>
        <c:manualLayout>
          <c:xMode val="edge"/>
          <c:yMode val="edge"/>
          <c:x val="0.42110744690980872"/>
          <c:y val="0.78094576527743653"/>
          <c:w val="0.3121691721515798"/>
          <c:h val="0.21587108708565353"/>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65917431890943"/>
          <c:y val="8.5908177926342949E-2"/>
          <c:w val="0.6959066588815912"/>
          <c:h val="0.57794723492845412"/>
        </c:manualLayout>
      </c:layout>
      <c:barChart>
        <c:barDir val="col"/>
        <c:grouping val="percentStacked"/>
        <c:varyColors val="0"/>
        <c:ser>
          <c:idx val="0"/>
          <c:order val="0"/>
          <c:tx>
            <c:strRef>
              <c:f>Sheet1!$B$1</c:f>
              <c:strCache>
                <c:ptCount val="1"/>
                <c:pt idx="0">
                  <c:v>Never </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Sheet1!$B$2:$B$4</c:f>
              <c:numCache>
                <c:formatCode>0%</c:formatCode>
                <c:ptCount val="3"/>
                <c:pt idx="0">
                  <c:v>3.6999999999999998E-2</c:v>
                </c:pt>
                <c:pt idx="1">
                  <c:v>0.06</c:v>
                </c:pt>
                <c:pt idx="2">
                  <c:v>0.05</c:v>
                </c:pt>
              </c:numCache>
            </c:numRef>
          </c:val>
          <c:extLst>
            <c:ext xmlns:c16="http://schemas.microsoft.com/office/drawing/2014/chart" uri="{C3380CC4-5D6E-409C-BE32-E72D297353CC}">
              <c16:uniqueId val="{00000000-4ADB-4111-90E8-2DEEC310CAE7}"/>
            </c:ext>
          </c:extLst>
        </c:ser>
        <c:ser>
          <c:idx val="1"/>
          <c:order val="1"/>
          <c:tx>
            <c:strRef>
              <c:f>Sheet1!$C$1</c:f>
              <c:strCache>
                <c:ptCount val="1"/>
                <c:pt idx="0">
                  <c:v>Sometimes </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Sheet1!$C$2:$C$4</c:f>
              <c:numCache>
                <c:formatCode>0%</c:formatCode>
                <c:ptCount val="3"/>
                <c:pt idx="0">
                  <c:v>0.315</c:v>
                </c:pt>
                <c:pt idx="1">
                  <c:v>0.31</c:v>
                </c:pt>
                <c:pt idx="2">
                  <c:v>0.31</c:v>
                </c:pt>
              </c:numCache>
            </c:numRef>
          </c:val>
          <c:extLst>
            <c:ext xmlns:c16="http://schemas.microsoft.com/office/drawing/2014/chart" uri="{C3380CC4-5D6E-409C-BE32-E72D297353CC}">
              <c16:uniqueId val="{00000001-4ADB-4111-90E8-2DEEC310CAE7}"/>
            </c:ext>
          </c:extLst>
        </c:ser>
        <c:ser>
          <c:idx val="2"/>
          <c:order val="2"/>
          <c:tx>
            <c:strRef>
              <c:f>Sheet1!$D$1</c:f>
              <c:strCache>
                <c:ptCount val="1"/>
                <c:pt idx="0">
                  <c:v>Often</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Sheet1!$D$2:$D$4</c:f>
              <c:numCache>
                <c:formatCode>0%</c:formatCode>
                <c:ptCount val="3"/>
                <c:pt idx="0">
                  <c:v>0.42599999999999999</c:v>
                </c:pt>
                <c:pt idx="1">
                  <c:v>0.41</c:v>
                </c:pt>
                <c:pt idx="2">
                  <c:v>0.42</c:v>
                </c:pt>
              </c:numCache>
            </c:numRef>
          </c:val>
          <c:extLst>
            <c:ext xmlns:c16="http://schemas.microsoft.com/office/drawing/2014/chart" uri="{C3380CC4-5D6E-409C-BE32-E72D297353CC}">
              <c16:uniqueId val="{00000002-4ADB-4111-90E8-2DEEC310CAE7}"/>
            </c:ext>
          </c:extLst>
        </c:ser>
        <c:ser>
          <c:idx val="3"/>
          <c:order val="3"/>
          <c:tx>
            <c:strRef>
              <c:f>Sheet1!$E$1</c:f>
              <c:strCache>
                <c:ptCount val="1"/>
                <c:pt idx="0">
                  <c:v>Very Often</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Sheet1!$E$2:$E$4</c:f>
              <c:numCache>
                <c:formatCode>0%</c:formatCode>
                <c:ptCount val="3"/>
                <c:pt idx="0">
                  <c:v>0.22</c:v>
                </c:pt>
                <c:pt idx="1">
                  <c:v>0.23</c:v>
                </c:pt>
                <c:pt idx="2">
                  <c:v>0.23</c:v>
                </c:pt>
              </c:numCache>
            </c:numRef>
          </c:val>
          <c:extLst>
            <c:ext xmlns:c16="http://schemas.microsoft.com/office/drawing/2014/chart" uri="{C3380CC4-5D6E-409C-BE32-E72D297353CC}">
              <c16:uniqueId val="{00000003-4ADB-4111-90E8-2DEEC310CAE7}"/>
            </c:ext>
          </c:extLst>
        </c:ser>
        <c:dLbls>
          <c:dLblPos val="ctr"/>
          <c:showLegendKey val="0"/>
          <c:showVal val="1"/>
          <c:showCatName val="0"/>
          <c:showSerName val="0"/>
          <c:showPercent val="0"/>
          <c:showBubbleSize val="0"/>
        </c:dLbls>
        <c:gapWidth val="150"/>
        <c:overlap val="100"/>
        <c:axId val="63650048"/>
        <c:axId val="63660032"/>
      </c:barChart>
      <c:catAx>
        <c:axId val="63650048"/>
        <c:scaling>
          <c:orientation val="minMax"/>
        </c:scaling>
        <c:delete val="0"/>
        <c:axPos val="b"/>
        <c:numFmt formatCode="General" sourceLinked="0"/>
        <c:majorTickMark val="out"/>
        <c:minorTickMark val="none"/>
        <c:tickLblPos val="nextTo"/>
        <c:txPr>
          <a:bodyPr/>
          <a:lstStyle/>
          <a:p>
            <a:pPr>
              <a:defRPr sz="1400"/>
            </a:pPr>
            <a:endParaRPr lang="en-US"/>
          </a:p>
        </c:txPr>
        <c:crossAx val="63660032"/>
        <c:crosses val="autoZero"/>
        <c:auto val="1"/>
        <c:lblAlgn val="ctr"/>
        <c:lblOffset val="100"/>
        <c:noMultiLvlLbl val="0"/>
      </c:catAx>
      <c:valAx>
        <c:axId val="63660032"/>
        <c:scaling>
          <c:orientation val="minMax"/>
        </c:scaling>
        <c:delete val="0"/>
        <c:axPos val="l"/>
        <c:majorGridlines/>
        <c:numFmt formatCode="0%" sourceLinked="1"/>
        <c:majorTickMark val="out"/>
        <c:minorTickMark val="none"/>
        <c:tickLblPos val="nextTo"/>
        <c:txPr>
          <a:bodyPr/>
          <a:lstStyle/>
          <a:p>
            <a:pPr>
              <a:defRPr sz="1400"/>
            </a:pPr>
            <a:endParaRPr lang="en-US"/>
          </a:p>
        </c:txPr>
        <c:crossAx val="63650048"/>
        <c:crosses val="autoZero"/>
        <c:crossBetween val="between"/>
      </c:valAx>
    </c:plotArea>
    <c:legend>
      <c:legendPos val="r"/>
      <c:layout>
        <c:manualLayout>
          <c:xMode val="edge"/>
          <c:yMode val="edge"/>
          <c:x val="0.42110744690980872"/>
          <c:y val="0.78094576527743653"/>
          <c:w val="0.3121691721515798"/>
          <c:h val="0.21587108708565353"/>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sz="1500" b="1" i="0" u="sng" baseline="0" dirty="0" smtClean="0">
                <a:effectLst/>
              </a:rPr>
              <a:t>Q: Improved knowledge and skills that will contribute to your employability 2017-2019</a:t>
            </a:r>
          </a:p>
          <a:p>
            <a:pPr>
              <a:defRPr/>
            </a:pPr>
            <a:endParaRPr lang="en-IE" sz="1600" dirty="0" smtClean="0">
              <a:effectLst/>
            </a:endParaRPr>
          </a:p>
          <a:p>
            <a:pPr>
              <a:defRPr/>
            </a:pPr>
            <a:r>
              <a:rPr lang="en-IE" sz="1100" b="1" i="1" baseline="0" dirty="0" smtClean="0">
                <a:effectLst/>
              </a:rPr>
              <a:t>(During the current academic year, about how often have you done each of the following?)</a:t>
            </a:r>
            <a:endParaRPr lang="en-IE" sz="1200" dirty="0">
              <a:effectLst/>
            </a:endParaRPr>
          </a:p>
        </c:rich>
      </c:tx>
      <c:layout/>
      <c:overlay val="0"/>
    </c:title>
    <c:autoTitleDeleted val="0"/>
    <c:plotArea>
      <c:layout>
        <c:manualLayout>
          <c:layoutTarget val="inner"/>
          <c:xMode val="edge"/>
          <c:yMode val="edge"/>
          <c:x val="0.13005248692031621"/>
          <c:y val="0.29975098094864938"/>
          <c:w val="0.70666719753342544"/>
          <c:h val="0.59819213993396148"/>
        </c:manualLayout>
      </c:layout>
      <c:barChart>
        <c:barDir val="col"/>
        <c:grouping val="percentStacked"/>
        <c:varyColors val="0"/>
        <c:ser>
          <c:idx val="1"/>
          <c:order val="0"/>
          <c:tx>
            <c:strRef>
              <c:f>Sheet1!$B$1</c:f>
              <c:strCache>
                <c:ptCount val="1"/>
                <c:pt idx="0">
                  <c:v>Never </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0.05</c:v>
                </c:pt>
                <c:pt idx="1">
                  <c:v>0.05</c:v>
                </c:pt>
                <c:pt idx="2">
                  <c:v>0.04</c:v>
                </c:pt>
              </c:numCache>
            </c:numRef>
          </c:val>
          <c:extLst>
            <c:ext xmlns:c16="http://schemas.microsoft.com/office/drawing/2014/chart" uri="{C3380CC4-5D6E-409C-BE32-E72D297353CC}">
              <c16:uniqueId val="{00000000-88DF-419E-A1F7-99C6F1E1B247}"/>
            </c:ext>
          </c:extLst>
        </c:ser>
        <c:ser>
          <c:idx val="2"/>
          <c:order val="1"/>
          <c:tx>
            <c:strRef>
              <c:f>Sheet1!$C$1</c:f>
              <c:strCache>
                <c:ptCount val="1"/>
                <c:pt idx="0">
                  <c:v>Sometimes </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0.3</c:v>
                </c:pt>
                <c:pt idx="1">
                  <c:v>0.31</c:v>
                </c:pt>
                <c:pt idx="2">
                  <c:v>0.32</c:v>
                </c:pt>
              </c:numCache>
            </c:numRef>
          </c:val>
          <c:extLst>
            <c:ext xmlns:c16="http://schemas.microsoft.com/office/drawing/2014/chart" uri="{C3380CC4-5D6E-409C-BE32-E72D297353CC}">
              <c16:uniqueId val="{00000001-88DF-419E-A1F7-99C6F1E1B247}"/>
            </c:ext>
          </c:extLst>
        </c:ser>
        <c:ser>
          <c:idx val="3"/>
          <c:order val="2"/>
          <c:tx>
            <c:strRef>
              <c:f>Sheet1!$D$1</c:f>
              <c:strCache>
                <c:ptCount val="1"/>
                <c:pt idx="0">
                  <c:v>Often</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Sheet1!$D$2:$D$4</c:f>
              <c:numCache>
                <c:formatCode>0%</c:formatCode>
                <c:ptCount val="3"/>
                <c:pt idx="0">
                  <c:v>0.44</c:v>
                </c:pt>
                <c:pt idx="1">
                  <c:v>0.41</c:v>
                </c:pt>
                <c:pt idx="2">
                  <c:v>0.43</c:v>
                </c:pt>
              </c:numCache>
            </c:numRef>
          </c:val>
          <c:extLst>
            <c:ext xmlns:c16="http://schemas.microsoft.com/office/drawing/2014/chart" uri="{C3380CC4-5D6E-409C-BE32-E72D297353CC}">
              <c16:uniqueId val="{00000002-88DF-419E-A1F7-99C6F1E1B247}"/>
            </c:ext>
          </c:extLst>
        </c:ser>
        <c:ser>
          <c:idx val="4"/>
          <c:order val="3"/>
          <c:tx>
            <c:strRef>
              <c:f>Sheet1!$E$1</c:f>
              <c:strCache>
                <c:ptCount val="1"/>
                <c:pt idx="0">
                  <c:v>Very Often</c:v>
                </c:pt>
              </c:strCache>
            </c:strRef>
          </c:tx>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Sheet1!$E$2:$E$4</c:f>
              <c:numCache>
                <c:formatCode>0%</c:formatCode>
                <c:ptCount val="3"/>
                <c:pt idx="0">
                  <c:v>0.22</c:v>
                </c:pt>
                <c:pt idx="1">
                  <c:v>0.23</c:v>
                </c:pt>
                <c:pt idx="2">
                  <c:v>0.22</c:v>
                </c:pt>
              </c:numCache>
            </c:numRef>
          </c:val>
          <c:extLst>
            <c:ext xmlns:c16="http://schemas.microsoft.com/office/drawing/2014/chart" uri="{C3380CC4-5D6E-409C-BE32-E72D297353CC}">
              <c16:uniqueId val="{00000003-88DF-419E-A1F7-99C6F1E1B247}"/>
            </c:ext>
          </c:extLst>
        </c:ser>
        <c:dLbls>
          <c:dLblPos val="ctr"/>
          <c:showLegendKey val="0"/>
          <c:showVal val="1"/>
          <c:showCatName val="0"/>
          <c:showSerName val="0"/>
          <c:showPercent val="0"/>
          <c:showBubbleSize val="0"/>
        </c:dLbls>
        <c:gapWidth val="150"/>
        <c:overlap val="100"/>
        <c:axId val="98295808"/>
        <c:axId val="98298112"/>
      </c:barChart>
      <c:catAx>
        <c:axId val="98295808"/>
        <c:scaling>
          <c:orientation val="minMax"/>
        </c:scaling>
        <c:delete val="0"/>
        <c:axPos val="b"/>
        <c:numFmt formatCode="General" sourceLinked="1"/>
        <c:majorTickMark val="out"/>
        <c:minorTickMark val="none"/>
        <c:tickLblPos val="nextTo"/>
        <c:txPr>
          <a:bodyPr/>
          <a:lstStyle/>
          <a:p>
            <a:pPr>
              <a:defRPr sz="1400"/>
            </a:pPr>
            <a:endParaRPr lang="en-US"/>
          </a:p>
        </c:txPr>
        <c:crossAx val="98298112"/>
        <c:crosses val="autoZero"/>
        <c:auto val="1"/>
        <c:lblAlgn val="ctr"/>
        <c:lblOffset val="100"/>
        <c:noMultiLvlLbl val="0"/>
      </c:catAx>
      <c:valAx>
        <c:axId val="98298112"/>
        <c:scaling>
          <c:orientation val="minMax"/>
        </c:scaling>
        <c:delete val="0"/>
        <c:axPos val="l"/>
        <c:majorGridlines/>
        <c:numFmt formatCode="0%" sourceLinked="1"/>
        <c:majorTickMark val="out"/>
        <c:minorTickMark val="none"/>
        <c:tickLblPos val="nextTo"/>
        <c:txPr>
          <a:bodyPr/>
          <a:lstStyle/>
          <a:p>
            <a:pPr>
              <a:defRPr sz="1400"/>
            </a:pPr>
            <a:endParaRPr lang="en-US"/>
          </a:p>
        </c:txPr>
        <c:crossAx val="98295808"/>
        <c:crosses val="autoZero"/>
        <c:crossBetween val="between"/>
      </c:valAx>
    </c:plotArea>
    <c:legend>
      <c:legendPos val="r"/>
      <c:layout>
        <c:manualLayout>
          <c:xMode val="edge"/>
          <c:yMode val="edge"/>
          <c:x val="0.83325740541665705"/>
          <c:y val="0.50151164599891551"/>
          <c:w val="0.16674259458334295"/>
          <c:h val="0.2691072621392164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76912692297464"/>
          <c:y val="6.0713911174033873E-2"/>
          <c:w val="0.65790127235003248"/>
          <c:h val="0.73707728624224877"/>
        </c:manualLayout>
      </c:layout>
      <c:barChart>
        <c:barDir val="col"/>
        <c:grouping val="percentStacked"/>
        <c:varyColors val="0"/>
        <c:ser>
          <c:idx val="0"/>
          <c:order val="0"/>
          <c:tx>
            <c:strRef>
              <c:f>Sheet1!$B$1</c:f>
              <c:strCache>
                <c:ptCount val="1"/>
                <c:pt idx="0">
                  <c:v>Poor</c:v>
                </c:pt>
              </c:strCache>
            </c:strRef>
          </c:tx>
          <c:invertIfNegative val="0"/>
          <c:dLbls>
            <c:dLbl>
              <c:idx val="0"/>
              <c:layout>
                <c:manualLayout>
                  <c:x val="-2.0061720612102242E-2"/>
                  <c:y val="-8.751886766664714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0D5-43E8-A652-3EEC728DC355}"/>
                </c:ext>
              </c:extLst>
            </c:dLbl>
            <c:dLbl>
              <c:idx val="1"/>
              <c:layout>
                <c:manualLayout>
                  <c:x val="-2.0061720612102242E-2"/>
                  <c:y val="-1.166918235555298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0D5-43E8-A652-3EEC728DC355}"/>
                </c:ext>
              </c:extLst>
            </c:dLbl>
            <c:dLbl>
              <c:idx val="2"/>
              <c:layout>
                <c:manualLayout>
                  <c:x val="-2.0061720612102242E-2"/>
                  <c:y val="-6.279536182160531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0D5-43E8-A652-3EEC728DC355}"/>
                </c:ext>
              </c:extLst>
            </c:dLbl>
            <c:spPr>
              <a:noFill/>
              <a:ln>
                <a:noFill/>
              </a:ln>
              <a:effectLst/>
            </c:spPr>
            <c:txPr>
              <a:bodyPr/>
              <a:lstStyle/>
              <a:p>
                <a:pPr>
                  <a:defRPr sz="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Sheet1!$B$2:$B$4</c:f>
              <c:numCache>
                <c:formatCode>0%</c:formatCode>
                <c:ptCount val="3"/>
                <c:pt idx="0">
                  <c:v>0.05</c:v>
                </c:pt>
                <c:pt idx="1">
                  <c:v>0.04</c:v>
                </c:pt>
                <c:pt idx="2">
                  <c:v>0.03</c:v>
                </c:pt>
              </c:numCache>
            </c:numRef>
          </c:val>
          <c:extLst>
            <c:ext xmlns:c16="http://schemas.microsoft.com/office/drawing/2014/chart" uri="{C3380CC4-5D6E-409C-BE32-E72D297353CC}">
              <c16:uniqueId val="{00000003-40D5-43E8-A652-3EEC728DC355}"/>
            </c:ext>
          </c:extLst>
        </c:ser>
        <c:ser>
          <c:idx val="1"/>
          <c:order val="1"/>
          <c:tx>
            <c:strRef>
              <c:f>Sheet1!$C$1</c:f>
              <c:strCache>
                <c:ptCount val="1"/>
                <c:pt idx="0">
                  <c:v>2</c:v>
                </c:pt>
              </c:strCache>
            </c:strRef>
          </c:tx>
          <c:invertIfNegative val="0"/>
          <c:dLbls>
            <c:dLbl>
              <c:idx val="0"/>
              <c:layout>
                <c:manualLayout>
                  <c:x val="2.4691358024691357E-2"/>
                  <c:y val="2.8060326608944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0D5-43E8-A652-3EEC728DC355}"/>
                </c:ext>
              </c:extLst>
            </c:dLbl>
            <c:dLbl>
              <c:idx val="1"/>
              <c:layout>
                <c:manualLayout>
                  <c:x val="1.388888888888888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0D5-43E8-A652-3EEC728DC355}"/>
                </c:ext>
              </c:extLst>
            </c:dLbl>
            <c:dLbl>
              <c:idx val="2"/>
              <c:layout>
                <c:manualLayout>
                  <c:x val="2.31481481481481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0D5-43E8-A652-3EEC728DC355}"/>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Sheet1!$C$2:$C$4</c:f>
              <c:numCache>
                <c:formatCode>0%</c:formatCode>
                <c:ptCount val="3"/>
                <c:pt idx="0">
                  <c:v>0.05</c:v>
                </c:pt>
                <c:pt idx="1">
                  <c:v>0.05</c:v>
                </c:pt>
                <c:pt idx="2">
                  <c:v>0.04</c:v>
                </c:pt>
              </c:numCache>
            </c:numRef>
          </c:val>
          <c:extLst>
            <c:ext xmlns:c16="http://schemas.microsoft.com/office/drawing/2014/chart" uri="{C3380CC4-5D6E-409C-BE32-E72D297353CC}">
              <c16:uniqueId val="{00000007-40D5-43E8-A652-3EEC728DC355}"/>
            </c:ext>
          </c:extLst>
        </c:ser>
        <c:ser>
          <c:idx val="2"/>
          <c:order val="2"/>
          <c:tx>
            <c:strRef>
              <c:f>Sheet1!$D$1</c:f>
              <c:strCache>
                <c:ptCount val="1"/>
                <c:pt idx="0">
                  <c:v>3</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Sheet1!$D$2:$D$4</c:f>
              <c:numCache>
                <c:formatCode>0%</c:formatCode>
                <c:ptCount val="3"/>
                <c:pt idx="0">
                  <c:v>0.08</c:v>
                </c:pt>
                <c:pt idx="1">
                  <c:v>0.1</c:v>
                </c:pt>
                <c:pt idx="2">
                  <c:v>0.08</c:v>
                </c:pt>
              </c:numCache>
            </c:numRef>
          </c:val>
          <c:extLst>
            <c:ext xmlns:c16="http://schemas.microsoft.com/office/drawing/2014/chart" uri="{C3380CC4-5D6E-409C-BE32-E72D297353CC}">
              <c16:uniqueId val="{00000008-40D5-43E8-A652-3EEC728DC355}"/>
            </c:ext>
          </c:extLst>
        </c:ser>
        <c:ser>
          <c:idx val="3"/>
          <c:order val="3"/>
          <c:tx>
            <c:strRef>
              <c:f>Sheet1!$E$1</c:f>
              <c:strCache>
                <c:ptCount val="1"/>
                <c:pt idx="0">
                  <c:v>4</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Sheet1!$E$2:$E$4</c:f>
              <c:numCache>
                <c:formatCode>0%</c:formatCode>
                <c:ptCount val="3"/>
                <c:pt idx="0">
                  <c:v>0.16</c:v>
                </c:pt>
                <c:pt idx="1">
                  <c:v>0.16</c:v>
                </c:pt>
                <c:pt idx="2">
                  <c:v>0.15</c:v>
                </c:pt>
              </c:numCache>
            </c:numRef>
          </c:val>
          <c:extLst>
            <c:ext xmlns:c16="http://schemas.microsoft.com/office/drawing/2014/chart" uri="{C3380CC4-5D6E-409C-BE32-E72D297353CC}">
              <c16:uniqueId val="{00000009-40D5-43E8-A652-3EEC728DC355}"/>
            </c:ext>
          </c:extLst>
        </c:ser>
        <c:ser>
          <c:idx val="4"/>
          <c:order val="4"/>
          <c:tx>
            <c:strRef>
              <c:f>Sheet1!$F$1</c:f>
              <c:strCache>
                <c:ptCount val="1"/>
                <c:pt idx="0">
                  <c:v>5</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Sheet1!$F$2:$F$4</c:f>
              <c:numCache>
                <c:formatCode>0%</c:formatCode>
                <c:ptCount val="3"/>
                <c:pt idx="0">
                  <c:v>0.23</c:v>
                </c:pt>
                <c:pt idx="1">
                  <c:v>0.22</c:v>
                </c:pt>
                <c:pt idx="2">
                  <c:v>0.22</c:v>
                </c:pt>
              </c:numCache>
            </c:numRef>
          </c:val>
          <c:extLst>
            <c:ext xmlns:c16="http://schemas.microsoft.com/office/drawing/2014/chart" uri="{C3380CC4-5D6E-409C-BE32-E72D297353CC}">
              <c16:uniqueId val="{0000000A-40D5-43E8-A652-3EEC728DC355}"/>
            </c:ext>
          </c:extLst>
        </c:ser>
        <c:ser>
          <c:idx val="5"/>
          <c:order val="5"/>
          <c:tx>
            <c:strRef>
              <c:f>Sheet1!$G$1</c:f>
              <c:strCache>
                <c:ptCount val="1"/>
                <c:pt idx="0">
                  <c:v>6</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Sheet1!$G$2:$G$4</c:f>
              <c:numCache>
                <c:formatCode>0%</c:formatCode>
                <c:ptCount val="3"/>
                <c:pt idx="0">
                  <c:v>0.21</c:v>
                </c:pt>
                <c:pt idx="1">
                  <c:v>0.21</c:v>
                </c:pt>
                <c:pt idx="2">
                  <c:v>0.23</c:v>
                </c:pt>
              </c:numCache>
            </c:numRef>
          </c:val>
          <c:extLst>
            <c:ext xmlns:c16="http://schemas.microsoft.com/office/drawing/2014/chart" uri="{C3380CC4-5D6E-409C-BE32-E72D297353CC}">
              <c16:uniqueId val="{0000000B-40D5-43E8-A652-3EEC728DC355}"/>
            </c:ext>
          </c:extLst>
        </c:ser>
        <c:ser>
          <c:idx val="6"/>
          <c:order val="6"/>
          <c:tx>
            <c:strRef>
              <c:f>Sheet1!$H$1</c:f>
              <c:strCache>
                <c:ptCount val="1"/>
                <c:pt idx="0">
                  <c:v>Excellent</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Sheet1!$H$2:$H$4</c:f>
              <c:numCache>
                <c:formatCode>0%</c:formatCode>
                <c:ptCount val="3"/>
                <c:pt idx="0">
                  <c:v>0.22</c:v>
                </c:pt>
                <c:pt idx="1">
                  <c:v>0.22</c:v>
                </c:pt>
                <c:pt idx="2">
                  <c:v>0.25</c:v>
                </c:pt>
              </c:numCache>
            </c:numRef>
          </c:val>
          <c:extLst>
            <c:ext xmlns:c16="http://schemas.microsoft.com/office/drawing/2014/chart" uri="{C3380CC4-5D6E-409C-BE32-E72D297353CC}">
              <c16:uniqueId val="{0000000C-40D5-43E8-A652-3EEC728DC355}"/>
            </c:ext>
          </c:extLst>
        </c:ser>
        <c:dLbls>
          <c:dLblPos val="ctr"/>
          <c:showLegendKey val="0"/>
          <c:showVal val="1"/>
          <c:showCatName val="0"/>
          <c:showSerName val="0"/>
          <c:showPercent val="0"/>
          <c:showBubbleSize val="0"/>
        </c:dLbls>
        <c:gapWidth val="150"/>
        <c:overlap val="100"/>
        <c:axId val="130116992"/>
        <c:axId val="130286720"/>
      </c:barChart>
      <c:catAx>
        <c:axId val="130116992"/>
        <c:scaling>
          <c:orientation val="minMax"/>
        </c:scaling>
        <c:delete val="0"/>
        <c:axPos val="b"/>
        <c:numFmt formatCode="General" sourceLinked="0"/>
        <c:majorTickMark val="out"/>
        <c:minorTickMark val="none"/>
        <c:tickLblPos val="nextTo"/>
        <c:txPr>
          <a:bodyPr/>
          <a:lstStyle/>
          <a:p>
            <a:pPr>
              <a:defRPr sz="1100"/>
            </a:pPr>
            <a:endParaRPr lang="en-US"/>
          </a:p>
        </c:txPr>
        <c:crossAx val="130286720"/>
        <c:crosses val="autoZero"/>
        <c:auto val="1"/>
        <c:lblAlgn val="ctr"/>
        <c:lblOffset val="100"/>
        <c:noMultiLvlLbl val="0"/>
      </c:catAx>
      <c:valAx>
        <c:axId val="130286720"/>
        <c:scaling>
          <c:orientation val="minMax"/>
        </c:scaling>
        <c:delete val="0"/>
        <c:axPos val="l"/>
        <c:majorGridlines/>
        <c:numFmt formatCode="0%" sourceLinked="1"/>
        <c:majorTickMark val="out"/>
        <c:minorTickMark val="none"/>
        <c:tickLblPos val="nextTo"/>
        <c:txPr>
          <a:bodyPr/>
          <a:lstStyle/>
          <a:p>
            <a:pPr>
              <a:defRPr sz="1400"/>
            </a:pPr>
            <a:endParaRPr lang="en-US"/>
          </a:p>
        </c:txPr>
        <c:crossAx val="130116992"/>
        <c:crosses val="autoZero"/>
        <c:crossBetween val="between"/>
      </c:valAx>
    </c:plotArea>
    <c:legend>
      <c:legendPos val="r"/>
      <c:layout>
        <c:manualLayout>
          <c:xMode val="edge"/>
          <c:yMode val="edge"/>
          <c:x val="2.3187508966608445E-2"/>
          <c:y val="0.9053905775105503"/>
          <c:w val="0.93588317768736984"/>
          <c:h val="9.4609422489449757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4283744378084"/>
          <c:y val="6.0713911174033873E-2"/>
          <c:w val="0.67022334843172748"/>
          <c:h val="0.73345849913675409"/>
        </c:manualLayout>
      </c:layout>
      <c:barChart>
        <c:barDir val="col"/>
        <c:grouping val="percentStacked"/>
        <c:varyColors val="0"/>
        <c:ser>
          <c:idx val="0"/>
          <c:order val="0"/>
          <c:tx>
            <c:strRef>
              <c:f>Sheet1!$B$1</c:f>
              <c:strCache>
                <c:ptCount val="1"/>
                <c:pt idx="0">
                  <c:v>Poor</c:v>
                </c:pt>
              </c:strCache>
            </c:strRef>
          </c:tx>
          <c:invertIfNegative val="0"/>
          <c:dLbls>
            <c:dLbl>
              <c:idx val="0"/>
              <c:layout>
                <c:manualLayout>
                  <c:x val="-2.0061720612102242E-2"/>
                  <c:y val="-8.751886766664714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F44-4C73-8401-CF4E3E632120}"/>
                </c:ext>
              </c:extLst>
            </c:dLbl>
            <c:dLbl>
              <c:idx val="1"/>
              <c:layout>
                <c:manualLayout>
                  <c:x val="-2.0061720612102242E-2"/>
                  <c:y val="-1.166918235555298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F44-4C73-8401-CF4E3E632120}"/>
                </c:ext>
              </c:extLst>
            </c:dLbl>
            <c:dLbl>
              <c:idx val="2"/>
              <c:layout>
                <c:manualLayout>
                  <c:x val="-2.0061720612102242E-2"/>
                  <c:y val="-6.279536182160531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F44-4C73-8401-CF4E3E632120}"/>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Sheet1!$B$2:$B$4</c:f>
              <c:numCache>
                <c:formatCode>0%</c:formatCode>
                <c:ptCount val="3"/>
                <c:pt idx="0">
                  <c:v>0.05</c:v>
                </c:pt>
                <c:pt idx="1">
                  <c:v>3.3000000000000002E-2</c:v>
                </c:pt>
                <c:pt idx="2">
                  <c:v>0.03</c:v>
                </c:pt>
              </c:numCache>
            </c:numRef>
          </c:val>
          <c:extLst>
            <c:ext xmlns:c16="http://schemas.microsoft.com/office/drawing/2014/chart" uri="{C3380CC4-5D6E-409C-BE32-E72D297353CC}">
              <c16:uniqueId val="{00000003-0F44-4C73-8401-CF4E3E632120}"/>
            </c:ext>
          </c:extLst>
        </c:ser>
        <c:ser>
          <c:idx val="1"/>
          <c:order val="1"/>
          <c:tx>
            <c:strRef>
              <c:f>Sheet1!$C$1</c:f>
              <c:strCache>
                <c:ptCount val="1"/>
                <c:pt idx="0">
                  <c:v>2</c:v>
                </c:pt>
              </c:strCache>
            </c:strRef>
          </c:tx>
          <c:invertIfNegative val="0"/>
          <c:dLbls>
            <c:dLbl>
              <c:idx val="0"/>
              <c:layout>
                <c:manualLayout>
                  <c:x val="2.4691358024691357E-2"/>
                  <c:y val="2.8060326608944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F44-4C73-8401-CF4E3E632120}"/>
                </c:ext>
              </c:extLst>
            </c:dLbl>
            <c:dLbl>
              <c:idx val="1"/>
              <c:layout>
                <c:manualLayout>
                  <c:x val="1.388888888888888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F44-4C73-8401-CF4E3E632120}"/>
                </c:ext>
              </c:extLst>
            </c:dLbl>
            <c:dLbl>
              <c:idx val="2"/>
              <c:layout>
                <c:manualLayout>
                  <c:x val="2.31481481481481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F44-4C73-8401-CF4E3E632120}"/>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Sheet1!$C$2:$C$4</c:f>
              <c:numCache>
                <c:formatCode>0%</c:formatCode>
                <c:ptCount val="3"/>
                <c:pt idx="0">
                  <c:v>5.8999999999999997E-2</c:v>
                </c:pt>
                <c:pt idx="1">
                  <c:v>0.05</c:v>
                </c:pt>
                <c:pt idx="2">
                  <c:v>0.04</c:v>
                </c:pt>
              </c:numCache>
            </c:numRef>
          </c:val>
          <c:extLst>
            <c:ext xmlns:c16="http://schemas.microsoft.com/office/drawing/2014/chart" uri="{C3380CC4-5D6E-409C-BE32-E72D297353CC}">
              <c16:uniqueId val="{00000007-0F44-4C73-8401-CF4E3E632120}"/>
            </c:ext>
          </c:extLst>
        </c:ser>
        <c:ser>
          <c:idx val="2"/>
          <c:order val="2"/>
          <c:tx>
            <c:strRef>
              <c:f>Sheet1!$D$1</c:f>
              <c:strCache>
                <c:ptCount val="1"/>
                <c:pt idx="0">
                  <c:v>3</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Sheet1!$D$2:$D$4</c:f>
              <c:numCache>
                <c:formatCode>0%</c:formatCode>
                <c:ptCount val="3"/>
                <c:pt idx="0">
                  <c:v>8.5999999999999993E-2</c:v>
                </c:pt>
                <c:pt idx="1">
                  <c:v>0.1</c:v>
                </c:pt>
                <c:pt idx="2">
                  <c:v>0.09</c:v>
                </c:pt>
              </c:numCache>
            </c:numRef>
          </c:val>
          <c:extLst>
            <c:ext xmlns:c16="http://schemas.microsoft.com/office/drawing/2014/chart" uri="{C3380CC4-5D6E-409C-BE32-E72D297353CC}">
              <c16:uniqueId val="{00000008-0F44-4C73-8401-CF4E3E632120}"/>
            </c:ext>
          </c:extLst>
        </c:ser>
        <c:ser>
          <c:idx val="3"/>
          <c:order val="3"/>
          <c:tx>
            <c:strRef>
              <c:f>Sheet1!$E$1</c:f>
              <c:strCache>
                <c:ptCount val="1"/>
                <c:pt idx="0">
                  <c:v>4</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Sheet1!$E$2:$E$4</c:f>
              <c:numCache>
                <c:formatCode>0%</c:formatCode>
                <c:ptCount val="3"/>
                <c:pt idx="0">
                  <c:v>0.16</c:v>
                </c:pt>
                <c:pt idx="1">
                  <c:v>0.16</c:v>
                </c:pt>
                <c:pt idx="2">
                  <c:v>0.15</c:v>
                </c:pt>
              </c:numCache>
            </c:numRef>
          </c:val>
          <c:extLst>
            <c:ext xmlns:c16="http://schemas.microsoft.com/office/drawing/2014/chart" uri="{C3380CC4-5D6E-409C-BE32-E72D297353CC}">
              <c16:uniqueId val="{00000009-0F44-4C73-8401-CF4E3E632120}"/>
            </c:ext>
          </c:extLst>
        </c:ser>
        <c:ser>
          <c:idx val="4"/>
          <c:order val="4"/>
          <c:tx>
            <c:strRef>
              <c:f>Sheet1!$F$1</c:f>
              <c:strCache>
                <c:ptCount val="1"/>
                <c:pt idx="0">
                  <c:v>5</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Sheet1!$F$2:$F$4</c:f>
              <c:numCache>
                <c:formatCode>0%</c:formatCode>
                <c:ptCount val="3"/>
                <c:pt idx="0">
                  <c:v>0.2</c:v>
                </c:pt>
                <c:pt idx="1">
                  <c:v>0.23</c:v>
                </c:pt>
                <c:pt idx="2">
                  <c:v>0.22</c:v>
                </c:pt>
              </c:numCache>
            </c:numRef>
          </c:val>
          <c:extLst>
            <c:ext xmlns:c16="http://schemas.microsoft.com/office/drawing/2014/chart" uri="{C3380CC4-5D6E-409C-BE32-E72D297353CC}">
              <c16:uniqueId val="{0000000A-0F44-4C73-8401-CF4E3E632120}"/>
            </c:ext>
          </c:extLst>
        </c:ser>
        <c:ser>
          <c:idx val="5"/>
          <c:order val="5"/>
          <c:tx>
            <c:strRef>
              <c:f>Sheet1!$G$1</c:f>
              <c:strCache>
                <c:ptCount val="1"/>
                <c:pt idx="0">
                  <c:v>6</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Sheet1!$G$2:$G$4</c:f>
              <c:numCache>
                <c:formatCode>0%</c:formatCode>
                <c:ptCount val="3"/>
                <c:pt idx="0">
                  <c:v>0.22</c:v>
                </c:pt>
                <c:pt idx="1">
                  <c:v>0.21</c:v>
                </c:pt>
                <c:pt idx="2">
                  <c:v>0.22</c:v>
                </c:pt>
              </c:numCache>
            </c:numRef>
          </c:val>
          <c:extLst>
            <c:ext xmlns:c16="http://schemas.microsoft.com/office/drawing/2014/chart" uri="{C3380CC4-5D6E-409C-BE32-E72D297353CC}">
              <c16:uniqueId val="{0000000B-0F44-4C73-8401-CF4E3E632120}"/>
            </c:ext>
          </c:extLst>
        </c:ser>
        <c:ser>
          <c:idx val="6"/>
          <c:order val="6"/>
          <c:tx>
            <c:strRef>
              <c:f>Sheet1!$H$1</c:f>
              <c:strCache>
                <c:ptCount val="1"/>
                <c:pt idx="0">
                  <c:v>Excellent</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Sheet1!$H$2:$H$4</c:f>
              <c:numCache>
                <c:formatCode>0%</c:formatCode>
                <c:ptCount val="3"/>
                <c:pt idx="0">
                  <c:v>0.23</c:v>
                </c:pt>
                <c:pt idx="1">
                  <c:v>0.23</c:v>
                </c:pt>
                <c:pt idx="2">
                  <c:v>0.26</c:v>
                </c:pt>
              </c:numCache>
            </c:numRef>
          </c:val>
          <c:extLst>
            <c:ext xmlns:c16="http://schemas.microsoft.com/office/drawing/2014/chart" uri="{C3380CC4-5D6E-409C-BE32-E72D297353CC}">
              <c16:uniqueId val="{0000000C-0F44-4C73-8401-CF4E3E632120}"/>
            </c:ext>
          </c:extLst>
        </c:ser>
        <c:dLbls>
          <c:dLblPos val="ctr"/>
          <c:showLegendKey val="0"/>
          <c:showVal val="1"/>
          <c:showCatName val="0"/>
          <c:showSerName val="0"/>
          <c:showPercent val="0"/>
          <c:showBubbleSize val="0"/>
        </c:dLbls>
        <c:gapWidth val="150"/>
        <c:overlap val="100"/>
        <c:axId val="130116992"/>
        <c:axId val="130286720"/>
      </c:barChart>
      <c:catAx>
        <c:axId val="130116992"/>
        <c:scaling>
          <c:orientation val="minMax"/>
        </c:scaling>
        <c:delete val="0"/>
        <c:axPos val="b"/>
        <c:numFmt formatCode="General" sourceLinked="0"/>
        <c:majorTickMark val="out"/>
        <c:minorTickMark val="none"/>
        <c:tickLblPos val="nextTo"/>
        <c:txPr>
          <a:bodyPr/>
          <a:lstStyle/>
          <a:p>
            <a:pPr>
              <a:defRPr sz="1100"/>
            </a:pPr>
            <a:endParaRPr lang="en-US"/>
          </a:p>
        </c:txPr>
        <c:crossAx val="130286720"/>
        <c:crosses val="autoZero"/>
        <c:auto val="1"/>
        <c:lblAlgn val="ctr"/>
        <c:lblOffset val="100"/>
        <c:noMultiLvlLbl val="0"/>
      </c:catAx>
      <c:valAx>
        <c:axId val="130286720"/>
        <c:scaling>
          <c:orientation val="minMax"/>
        </c:scaling>
        <c:delete val="0"/>
        <c:axPos val="l"/>
        <c:majorGridlines/>
        <c:numFmt formatCode="0%" sourceLinked="1"/>
        <c:majorTickMark val="out"/>
        <c:minorTickMark val="none"/>
        <c:tickLblPos val="nextTo"/>
        <c:txPr>
          <a:bodyPr/>
          <a:lstStyle/>
          <a:p>
            <a:pPr>
              <a:defRPr sz="1400"/>
            </a:pPr>
            <a:endParaRPr lang="en-US"/>
          </a:p>
        </c:txPr>
        <c:crossAx val="130116992"/>
        <c:crosses val="autoZero"/>
        <c:crossBetween val="between"/>
      </c:valAx>
    </c:plotArea>
    <c:legend>
      <c:legendPos val="r"/>
      <c:layout>
        <c:manualLayout>
          <c:xMode val="edge"/>
          <c:yMode val="edge"/>
          <c:x val="0.14211798127603595"/>
          <c:y val="0.91463964095184258"/>
          <c:w val="0.80743826759318815"/>
          <c:h val="8.3544532419788084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4283744378084"/>
          <c:y val="6.0713911174033873E-2"/>
          <c:w val="0.67022334843172748"/>
          <c:h val="0.73345849913675409"/>
        </c:manualLayout>
      </c:layout>
      <c:barChart>
        <c:barDir val="col"/>
        <c:grouping val="percentStacked"/>
        <c:varyColors val="0"/>
        <c:ser>
          <c:idx val="0"/>
          <c:order val="0"/>
          <c:tx>
            <c:strRef>
              <c:f>Sheet1!$B$1</c:f>
              <c:strCache>
                <c:ptCount val="1"/>
                <c:pt idx="0">
                  <c:v>Poor</c:v>
                </c:pt>
              </c:strCache>
            </c:strRef>
          </c:tx>
          <c:invertIfNegative val="0"/>
          <c:dLbls>
            <c:dLbl>
              <c:idx val="0"/>
              <c:layout>
                <c:manualLayout>
                  <c:x val="-2.0061720612102242E-2"/>
                  <c:y val="-8.751886766664714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8D5-423B-839B-39C48A1C6333}"/>
                </c:ext>
              </c:extLst>
            </c:dLbl>
            <c:dLbl>
              <c:idx val="1"/>
              <c:layout>
                <c:manualLayout>
                  <c:x val="-2.0061720612102242E-2"/>
                  <c:y val="-1.166918235555298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8D5-423B-839B-39C48A1C6333}"/>
                </c:ext>
              </c:extLst>
            </c:dLbl>
            <c:dLbl>
              <c:idx val="2"/>
              <c:layout>
                <c:manualLayout>
                  <c:x val="-2.0061720612102242E-2"/>
                  <c:y val="-6.279536182160531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8D5-423B-839B-39C48A1C6333}"/>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Sheet1!$B$2:$B$4</c:f>
              <c:numCache>
                <c:formatCode>0%</c:formatCode>
                <c:ptCount val="3"/>
                <c:pt idx="0">
                  <c:v>0.05</c:v>
                </c:pt>
                <c:pt idx="1">
                  <c:v>0.04</c:v>
                </c:pt>
                <c:pt idx="2">
                  <c:v>0.03</c:v>
                </c:pt>
              </c:numCache>
            </c:numRef>
          </c:val>
          <c:extLst>
            <c:ext xmlns:c16="http://schemas.microsoft.com/office/drawing/2014/chart" uri="{C3380CC4-5D6E-409C-BE32-E72D297353CC}">
              <c16:uniqueId val="{00000003-08D5-423B-839B-39C48A1C6333}"/>
            </c:ext>
          </c:extLst>
        </c:ser>
        <c:ser>
          <c:idx val="1"/>
          <c:order val="1"/>
          <c:tx>
            <c:strRef>
              <c:f>Sheet1!$C$1</c:f>
              <c:strCache>
                <c:ptCount val="1"/>
                <c:pt idx="0">
                  <c:v>2</c:v>
                </c:pt>
              </c:strCache>
            </c:strRef>
          </c:tx>
          <c:invertIfNegative val="0"/>
          <c:dLbls>
            <c:dLbl>
              <c:idx val="0"/>
              <c:layout>
                <c:manualLayout>
                  <c:x val="2.4691358024691357E-2"/>
                  <c:y val="2.8060326608944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8D5-423B-839B-39C48A1C6333}"/>
                </c:ext>
              </c:extLst>
            </c:dLbl>
            <c:dLbl>
              <c:idx val="1"/>
              <c:layout>
                <c:manualLayout>
                  <c:x val="1.388888888888888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8D5-423B-839B-39C48A1C6333}"/>
                </c:ext>
              </c:extLst>
            </c:dLbl>
            <c:dLbl>
              <c:idx val="2"/>
              <c:layout>
                <c:manualLayout>
                  <c:x val="2.31481481481481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8D5-423B-839B-39C48A1C6333}"/>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Sheet1!$C$2:$C$4</c:f>
              <c:numCache>
                <c:formatCode>0%</c:formatCode>
                <c:ptCount val="3"/>
                <c:pt idx="0">
                  <c:v>5.8999999999999997E-2</c:v>
                </c:pt>
                <c:pt idx="1">
                  <c:v>0.05</c:v>
                </c:pt>
                <c:pt idx="2">
                  <c:v>0.04</c:v>
                </c:pt>
              </c:numCache>
            </c:numRef>
          </c:val>
          <c:extLst>
            <c:ext xmlns:c16="http://schemas.microsoft.com/office/drawing/2014/chart" uri="{C3380CC4-5D6E-409C-BE32-E72D297353CC}">
              <c16:uniqueId val="{00000007-08D5-423B-839B-39C48A1C6333}"/>
            </c:ext>
          </c:extLst>
        </c:ser>
        <c:ser>
          <c:idx val="2"/>
          <c:order val="2"/>
          <c:tx>
            <c:strRef>
              <c:f>Sheet1!$D$1</c:f>
              <c:strCache>
                <c:ptCount val="1"/>
                <c:pt idx="0">
                  <c:v>3</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Sheet1!$D$2:$D$4</c:f>
              <c:numCache>
                <c:formatCode>0%</c:formatCode>
                <c:ptCount val="3"/>
                <c:pt idx="0">
                  <c:v>8.5999999999999993E-2</c:v>
                </c:pt>
                <c:pt idx="1">
                  <c:v>0.09</c:v>
                </c:pt>
                <c:pt idx="2">
                  <c:v>0.08</c:v>
                </c:pt>
              </c:numCache>
            </c:numRef>
          </c:val>
          <c:extLst>
            <c:ext xmlns:c16="http://schemas.microsoft.com/office/drawing/2014/chart" uri="{C3380CC4-5D6E-409C-BE32-E72D297353CC}">
              <c16:uniqueId val="{00000008-08D5-423B-839B-39C48A1C6333}"/>
            </c:ext>
          </c:extLst>
        </c:ser>
        <c:ser>
          <c:idx val="3"/>
          <c:order val="3"/>
          <c:tx>
            <c:strRef>
              <c:f>Sheet1!$E$1</c:f>
              <c:strCache>
                <c:ptCount val="1"/>
                <c:pt idx="0">
                  <c:v>4</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Sheet1!$E$2:$E$4</c:f>
              <c:numCache>
                <c:formatCode>0%</c:formatCode>
                <c:ptCount val="3"/>
                <c:pt idx="0">
                  <c:v>0.18</c:v>
                </c:pt>
                <c:pt idx="1">
                  <c:v>0.17</c:v>
                </c:pt>
                <c:pt idx="2">
                  <c:v>0.16</c:v>
                </c:pt>
              </c:numCache>
            </c:numRef>
          </c:val>
          <c:extLst>
            <c:ext xmlns:c16="http://schemas.microsoft.com/office/drawing/2014/chart" uri="{C3380CC4-5D6E-409C-BE32-E72D297353CC}">
              <c16:uniqueId val="{00000009-08D5-423B-839B-39C48A1C6333}"/>
            </c:ext>
          </c:extLst>
        </c:ser>
        <c:ser>
          <c:idx val="4"/>
          <c:order val="4"/>
          <c:tx>
            <c:strRef>
              <c:f>Sheet1!$F$1</c:f>
              <c:strCache>
                <c:ptCount val="1"/>
                <c:pt idx="0">
                  <c:v>5</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Sheet1!$F$2:$F$4</c:f>
              <c:numCache>
                <c:formatCode>0%</c:formatCode>
                <c:ptCount val="3"/>
                <c:pt idx="0">
                  <c:v>0.2</c:v>
                </c:pt>
                <c:pt idx="1">
                  <c:v>0.22</c:v>
                </c:pt>
                <c:pt idx="2">
                  <c:v>0.22</c:v>
                </c:pt>
              </c:numCache>
            </c:numRef>
          </c:val>
          <c:extLst>
            <c:ext xmlns:c16="http://schemas.microsoft.com/office/drawing/2014/chart" uri="{C3380CC4-5D6E-409C-BE32-E72D297353CC}">
              <c16:uniqueId val="{0000000A-08D5-423B-839B-39C48A1C6333}"/>
            </c:ext>
          </c:extLst>
        </c:ser>
        <c:ser>
          <c:idx val="5"/>
          <c:order val="5"/>
          <c:tx>
            <c:strRef>
              <c:f>Sheet1!$G$1</c:f>
              <c:strCache>
                <c:ptCount val="1"/>
                <c:pt idx="0">
                  <c:v>6</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Sheet1!$G$2:$G$4</c:f>
              <c:numCache>
                <c:formatCode>0%</c:formatCode>
                <c:ptCount val="3"/>
                <c:pt idx="0">
                  <c:v>0.2</c:v>
                </c:pt>
                <c:pt idx="1">
                  <c:v>0.21</c:v>
                </c:pt>
                <c:pt idx="2">
                  <c:v>0.22</c:v>
                </c:pt>
              </c:numCache>
            </c:numRef>
          </c:val>
          <c:extLst>
            <c:ext xmlns:c16="http://schemas.microsoft.com/office/drawing/2014/chart" uri="{C3380CC4-5D6E-409C-BE32-E72D297353CC}">
              <c16:uniqueId val="{0000000B-08D5-423B-839B-39C48A1C6333}"/>
            </c:ext>
          </c:extLst>
        </c:ser>
        <c:ser>
          <c:idx val="6"/>
          <c:order val="6"/>
          <c:tx>
            <c:strRef>
              <c:f>Sheet1!$H$1</c:f>
              <c:strCache>
                <c:ptCount val="1"/>
                <c:pt idx="0">
                  <c:v>Excellent</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Sheet1!$H$2:$H$4</c:f>
              <c:numCache>
                <c:formatCode>0%</c:formatCode>
                <c:ptCount val="3"/>
                <c:pt idx="0">
                  <c:v>0.22</c:v>
                </c:pt>
                <c:pt idx="1">
                  <c:v>0.23</c:v>
                </c:pt>
                <c:pt idx="2">
                  <c:v>0.25</c:v>
                </c:pt>
              </c:numCache>
            </c:numRef>
          </c:val>
          <c:extLst>
            <c:ext xmlns:c16="http://schemas.microsoft.com/office/drawing/2014/chart" uri="{C3380CC4-5D6E-409C-BE32-E72D297353CC}">
              <c16:uniqueId val="{0000000C-08D5-423B-839B-39C48A1C6333}"/>
            </c:ext>
          </c:extLst>
        </c:ser>
        <c:dLbls>
          <c:dLblPos val="ctr"/>
          <c:showLegendKey val="0"/>
          <c:showVal val="1"/>
          <c:showCatName val="0"/>
          <c:showSerName val="0"/>
          <c:showPercent val="0"/>
          <c:showBubbleSize val="0"/>
        </c:dLbls>
        <c:gapWidth val="150"/>
        <c:overlap val="100"/>
        <c:axId val="130116992"/>
        <c:axId val="130286720"/>
      </c:barChart>
      <c:catAx>
        <c:axId val="130116992"/>
        <c:scaling>
          <c:orientation val="minMax"/>
        </c:scaling>
        <c:delete val="0"/>
        <c:axPos val="b"/>
        <c:numFmt formatCode="General" sourceLinked="0"/>
        <c:majorTickMark val="out"/>
        <c:minorTickMark val="none"/>
        <c:tickLblPos val="nextTo"/>
        <c:txPr>
          <a:bodyPr/>
          <a:lstStyle/>
          <a:p>
            <a:pPr>
              <a:defRPr sz="1100"/>
            </a:pPr>
            <a:endParaRPr lang="en-US"/>
          </a:p>
        </c:txPr>
        <c:crossAx val="130286720"/>
        <c:crosses val="autoZero"/>
        <c:auto val="1"/>
        <c:lblAlgn val="ctr"/>
        <c:lblOffset val="100"/>
        <c:noMultiLvlLbl val="0"/>
      </c:catAx>
      <c:valAx>
        <c:axId val="130286720"/>
        <c:scaling>
          <c:orientation val="minMax"/>
        </c:scaling>
        <c:delete val="0"/>
        <c:axPos val="l"/>
        <c:majorGridlines/>
        <c:numFmt formatCode="0%" sourceLinked="1"/>
        <c:majorTickMark val="out"/>
        <c:minorTickMark val="none"/>
        <c:tickLblPos val="nextTo"/>
        <c:txPr>
          <a:bodyPr/>
          <a:lstStyle/>
          <a:p>
            <a:pPr>
              <a:defRPr sz="1400"/>
            </a:pPr>
            <a:endParaRPr lang="en-US"/>
          </a:p>
        </c:txPr>
        <c:crossAx val="130116992"/>
        <c:crosses val="autoZero"/>
        <c:crossBetween val="between"/>
      </c:valAx>
    </c:plotArea>
    <c:legend>
      <c:legendPos val="r"/>
      <c:layout>
        <c:manualLayout>
          <c:xMode val="edge"/>
          <c:yMode val="edge"/>
          <c:x val="0.14211798127603595"/>
          <c:y val="0.91463964095184258"/>
          <c:w val="0.80743826759318815"/>
          <c:h val="8.3544532419788084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sz="1500" b="1" i="0" u="sng" baseline="0" dirty="0" smtClean="0">
                <a:effectLst/>
              </a:rPr>
              <a:t>Q: Quality of Interaction with Academic Staff</a:t>
            </a:r>
            <a:endParaRPr lang="en-IE" sz="1500" dirty="0" smtClean="0">
              <a:effectLst/>
            </a:endParaRPr>
          </a:p>
        </c:rich>
      </c:tx>
      <c:layout>
        <c:manualLayout>
          <c:xMode val="edge"/>
          <c:yMode val="edge"/>
          <c:x val="0.11494542350131304"/>
          <c:y val="0"/>
        </c:manualLayout>
      </c:layout>
      <c:overlay val="0"/>
    </c:title>
    <c:autoTitleDeleted val="0"/>
    <c:plotArea>
      <c:layout>
        <c:manualLayout>
          <c:layoutTarget val="inner"/>
          <c:xMode val="edge"/>
          <c:yMode val="edge"/>
          <c:x val="9.4742030471080277E-2"/>
          <c:y val="0.1192913619879912"/>
          <c:w val="0.57503477249001467"/>
          <c:h val="0.79488228690576357"/>
        </c:manualLayout>
      </c:layout>
      <c:barChart>
        <c:barDir val="col"/>
        <c:grouping val="percentStacked"/>
        <c:varyColors val="0"/>
        <c:ser>
          <c:idx val="0"/>
          <c:order val="0"/>
          <c:tx>
            <c:strRef>
              <c:f>Sheet1!$B$1</c:f>
              <c:strCache>
                <c:ptCount val="1"/>
                <c:pt idx="0">
                  <c:v>Poor</c:v>
                </c:pt>
              </c:strCache>
            </c:strRef>
          </c:tx>
          <c:invertIfNegative val="0"/>
          <c:dLbls>
            <c:dLbl>
              <c:idx val="0"/>
              <c:layout>
                <c:manualLayout>
                  <c:x val="-2.0061720612102242E-2"/>
                  <c:y val="-8.751886766664714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A25-408D-9689-0C7E25E568CA}"/>
                </c:ext>
              </c:extLst>
            </c:dLbl>
            <c:dLbl>
              <c:idx val="1"/>
              <c:layout>
                <c:manualLayout>
                  <c:x val="-2.0061720612102242E-2"/>
                  <c:y val="-1.166918235555298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A25-408D-9689-0C7E25E568CA}"/>
                </c:ext>
              </c:extLst>
            </c:dLbl>
            <c:dLbl>
              <c:idx val="2"/>
              <c:layout>
                <c:manualLayout>
                  <c:x val="-2.0061720612102242E-2"/>
                  <c:y val="-6.279536182160531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A25-408D-9689-0C7E25E568CA}"/>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2019</c:v>
                </c:pt>
              </c:numCache>
            </c:numRef>
          </c:cat>
          <c:val>
            <c:numRef>
              <c:f>Sheet1!$B$2:$B$4</c:f>
              <c:numCache>
                <c:formatCode>0%</c:formatCode>
                <c:ptCount val="3"/>
                <c:pt idx="0">
                  <c:v>0.05</c:v>
                </c:pt>
                <c:pt idx="1">
                  <c:v>0.05</c:v>
                </c:pt>
                <c:pt idx="2">
                  <c:v>0.05</c:v>
                </c:pt>
              </c:numCache>
            </c:numRef>
          </c:val>
          <c:extLst>
            <c:ext xmlns:c16="http://schemas.microsoft.com/office/drawing/2014/chart" uri="{C3380CC4-5D6E-409C-BE32-E72D297353CC}">
              <c16:uniqueId val="{00000003-3A25-408D-9689-0C7E25E568CA}"/>
            </c:ext>
          </c:extLst>
        </c:ser>
        <c:ser>
          <c:idx val="1"/>
          <c:order val="1"/>
          <c:tx>
            <c:strRef>
              <c:f>Sheet1!$C$1</c:f>
              <c:strCache>
                <c:ptCount val="1"/>
                <c:pt idx="0">
                  <c:v>2</c:v>
                </c:pt>
              </c:strCache>
            </c:strRef>
          </c:tx>
          <c:invertIfNegative val="0"/>
          <c:dLbls>
            <c:dLbl>
              <c:idx val="0"/>
              <c:layout>
                <c:manualLayout>
                  <c:x val="2.4691358024691357E-2"/>
                  <c:y val="2.8060326608944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A25-408D-9689-0C7E25E568CA}"/>
                </c:ext>
              </c:extLst>
            </c:dLbl>
            <c:dLbl>
              <c:idx val="1"/>
              <c:layout>
                <c:manualLayout>
                  <c:x val="1.388888888888888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A25-408D-9689-0C7E25E568CA}"/>
                </c:ext>
              </c:extLst>
            </c:dLbl>
            <c:dLbl>
              <c:idx val="2"/>
              <c:layout>
                <c:manualLayout>
                  <c:x val="2.31481481481481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A25-408D-9689-0C7E25E568CA}"/>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2019</c:v>
                </c:pt>
              </c:numCache>
            </c:numRef>
          </c:cat>
          <c:val>
            <c:numRef>
              <c:f>Sheet1!$C$2:$C$4</c:f>
              <c:numCache>
                <c:formatCode>0%</c:formatCode>
                <c:ptCount val="3"/>
                <c:pt idx="0">
                  <c:v>0.05</c:v>
                </c:pt>
                <c:pt idx="1">
                  <c:v>0.06</c:v>
                </c:pt>
                <c:pt idx="2">
                  <c:v>0.06</c:v>
                </c:pt>
              </c:numCache>
            </c:numRef>
          </c:val>
          <c:extLst>
            <c:ext xmlns:c16="http://schemas.microsoft.com/office/drawing/2014/chart" uri="{C3380CC4-5D6E-409C-BE32-E72D297353CC}">
              <c16:uniqueId val="{00000007-3A25-408D-9689-0C7E25E568CA}"/>
            </c:ext>
          </c:extLst>
        </c:ser>
        <c:ser>
          <c:idx val="2"/>
          <c:order val="2"/>
          <c:tx>
            <c:strRef>
              <c:f>Sheet1!$D$1</c:f>
              <c:strCache>
                <c:ptCount val="1"/>
                <c:pt idx="0">
                  <c:v>3</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2016</c:v>
                </c:pt>
                <c:pt idx="1">
                  <c:v>2017</c:v>
                </c:pt>
                <c:pt idx="2">
                  <c:v>2019</c:v>
                </c:pt>
              </c:numCache>
            </c:numRef>
          </c:cat>
          <c:val>
            <c:numRef>
              <c:f>Sheet1!$D$2:$D$4</c:f>
              <c:numCache>
                <c:formatCode>0%</c:formatCode>
                <c:ptCount val="3"/>
                <c:pt idx="0">
                  <c:v>0.08</c:v>
                </c:pt>
                <c:pt idx="1">
                  <c:v>0.09</c:v>
                </c:pt>
                <c:pt idx="2">
                  <c:v>0.09</c:v>
                </c:pt>
              </c:numCache>
            </c:numRef>
          </c:val>
          <c:extLst>
            <c:ext xmlns:c16="http://schemas.microsoft.com/office/drawing/2014/chart" uri="{C3380CC4-5D6E-409C-BE32-E72D297353CC}">
              <c16:uniqueId val="{00000008-3A25-408D-9689-0C7E25E568CA}"/>
            </c:ext>
          </c:extLst>
        </c:ser>
        <c:ser>
          <c:idx val="3"/>
          <c:order val="3"/>
          <c:tx>
            <c:strRef>
              <c:f>Sheet1!$E$1</c:f>
              <c:strCache>
                <c:ptCount val="1"/>
                <c:pt idx="0">
                  <c:v>4</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2016</c:v>
                </c:pt>
                <c:pt idx="1">
                  <c:v>2017</c:v>
                </c:pt>
                <c:pt idx="2">
                  <c:v>2019</c:v>
                </c:pt>
              </c:numCache>
            </c:numRef>
          </c:cat>
          <c:val>
            <c:numRef>
              <c:f>Sheet1!$E$2:$E$4</c:f>
              <c:numCache>
                <c:formatCode>0%</c:formatCode>
                <c:ptCount val="3"/>
                <c:pt idx="0">
                  <c:v>0.16</c:v>
                </c:pt>
                <c:pt idx="1">
                  <c:v>0.16</c:v>
                </c:pt>
                <c:pt idx="2">
                  <c:v>0.18</c:v>
                </c:pt>
              </c:numCache>
            </c:numRef>
          </c:val>
          <c:extLst>
            <c:ext xmlns:c16="http://schemas.microsoft.com/office/drawing/2014/chart" uri="{C3380CC4-5D6E-409C-BE32-E72D297353CC}">
              <c16:uniqueId val="{00000009-3A25-408D-9689-0C7E25E568CA}"/>
            </c:ext>
          </c:extLst>
        </c:ser>
        <c:ser>
          <c:idx val="4"/>
          <c:order val="4"/>
          <c:tx>
            <c:strRef>
              <c:f>Sheet1!$F$1</c:f>
              <c:strCache>
                <c:ptCount val="1"/>
                <c:pt idx="0">
                  <c:v>5</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2016</c:v>
                </c:pt>
                <c:pt idx="1">
                  <c:v>2017</c:v>
                </c:pt>
                <c:pt idx="2">
                  <c:v>2019</c:v>
                </c:pt>
              </c:numCache>
            </c:numRef>
          </c:cat>
          <c:val>
            <c:numRef>
              <c:f>Sheet1!$F$2:$F$4</c:f>
              <c:numCache>
                <c:formatCode>0%</c:formatCode>
                <c:ptCount val="3"/>
                <c:pt idx="0">
                  <c:v>0.23</c:v>
                </c:pt>
                <c:pt idx="1">
                  <c:v>0.2</c:v>
                </c:pt>
                <c:pt idx="2">
                  <c:v>0.2</c:v>
                </c:pt>
              </c:numCache>
            </c:numRef>
          </c:val>
          <c:extLst>
            <c:ext xmlns:c16="http://schemas.microsoft.com/office/drawing/2014/chart" uri="{C3380CC4-5D6E-409C-BE32-E72D297353CC}">
              <c16:uniqueId val="{0000000A-3A25-408D-9689-0C7E25E568CA}"/>
            </c:ext>
          </c:extLst>
        </c:ser>
        <c:ser>
          <c:idx val="5"/>
          <c:order val="5"/>
          <c:tx>
            <c:strRef>
              <c:f>Sheet1!$G$1</c:f>
              <c:strCache>
                <c:ptCount val="1"/>
                <c:pt idx="0">
                  <c:v>6</c:v>
                </c:pt>
              </c:strCache>
            </c:strRef>
          </c:tx>
          <c:invertIfNegative val="0"/>
          <c:dLbls>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2016</c:v>
                </c:pt>
                <c:pt idx="1">
                  <c:v>2017</c:v>
                </c:pt>
                <c:pt idx="2">
                  <c:v>2019</c:v>
                </c:pt>
              </c:numCache>
            </c:numRef>
          </c:cat>
          <c:val>
            <c:numRef>
              <c:f>Sheet1!$G$2:$G$4</c:f>
              <c:numCache>
                <c:formatCode>0%</c:formatCode>
                <c:ptCount val="3"/>
                <c:pt idx="0">
                  <c:v>0.21</c:v>
                </c:pt>
                <c:pt idx="1">
                  <c:v>0.22</c:v>
                </c:pt>
                <c:pt idx="2">
                  <c:v>0.2</c:v>
                </c:pt>
              </c:numCache>
            </c:numRef>
          </c:val>
          <c:extLst>
            <c:ext xmlns:c16="http://schemas.microsoft.com/office/drawing/2014/chart" uri="{C3380CC4-5D6E-409C-BE32-E72D297353CC}">
              <c16:uniqueId val="{0000000B-3A25-408D-9689-0C7E25E568CA}"/>
            </c:ext>
          </c:extLst>
        </c:ser>
        <c:ser>
          <c:idx val="6"/>
          <c:order val="6"/>
          <c:tx>
            <c:strRef>
              <c:f>Sheet1!$H$1</c:f>
              <c:strCache>
                <c:ptCount val="1"/>
                <c:pt idx="0">
                  <c:v>Excellent</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2016</c:v>
                </c:pt>
                <c:pt idx="1">
                  <c:v>2017</c:v>
                </c:pt>
                <c:pt idx="2">
                  <c:v>2019</c:v>
                </c:pt>
              </c:numCache>
            </c:numRef>
          </c:cat>
          <c:val>
            <c:numRef>
              <c:f>Sheet1!$H$2:$H$4</c:f>
              <c:numCache>
                <c:formatCode>0%</c:formatCode>
                <c:ptCount val="3"/>
                <c:pt idx="0">
                  <c:v>0.27</c:v>
                </c:pt>
                <c:pt idx="1">
                  <c:v>0.22</c:v>
                </c:pt>
                <c:pt idx="2">
                  <c:v>0.22</c:v>
                </c:pt>
              </c:numCache>
            </c:numRef>
          </c:val>
          <c:extLst>
            <c:ext xmlns:c16="http://schemas.microsoft.com/office/drawing/2014/chart" uri="{C3380CC4-5D6E-409C-BE32-E72D297353CC}">
              <c16:uniqueId val="{0000000C-3A25-408D-9689-0C7E25E568CA}"/>
            </c:ext>
          </c:extLst>
        </c:ser>
        <c:dLbls>
          <c:dLblPos val="ctr"/>
          <c:showLegendKey val="0"/>
          <c:showVal val="1"/>
          <c:showCatName val="0"/>
          <c:showSerName val="0"/>
          <c:showPercent val="0"/>
          <c:showBubbleSize val="0"/>
        </c:dLbls>
        <c:gapWidth val="150"/>
        <c:overlap val="100"/>
        <c:axId val="109403520"/>
        <c:axId val="109569536"/>
      </c:barChart>
      <c:catAx>
        <c:axId val="109403520"/>
        <c:scaling>
          <c:orientation val="minMax"/>
        </c:scaling>
        <c:delete val="0"/>
        <c:axPos val="b"/>
        <c:numFmt formatCode="General" sourceLinked="1"/>
        <c:majorTickMark val="out"/>
        <c:minorTickMark val="none"/>
        <c:tickLblPos val="nextTo"/>
        <c:txPr>
          <a:bodyPr/>
          <a:lstStyle/>
          <a:p>
            <a:pPr>
              <a:defRPr sz="1400"/>
            </a:pPr>
            <a:endParaRPr lang="en-US"/>
          </a:p>
        </c:txPr>
        <c:crossAx val="109569536"/>
        <c:crosses val="autoZero"/>
        <c:auto val="1"/>
        <c:lblAlgn val="ctr"/>
        <c:lblOffset val="100"/>
        <c:noMultiLvlLbl val="0"/>
      </c:catAx>
      <c:valAx>
        <c:axId val="10956953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09403520"/>
        <c:crosses val="autoZero"/>
        <c:crossBetween val="between"/>
      </c:valAx>
    </c:plotArea>
    <c:legend>
      <c:legendPos val="r"/>
      <c:layout>
        <c:manualLayout>
          <c:xMode val="edge"/>
          <c:yMode val="edge"/>
          <c:x val="0.7373870453548258"/>
          <c:y val="0.19672984024587958"/>
          <c:w val="0.19934704697342245"/>
          <c:h val="0.5825595376821433"/>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45530411905053E-2"/>
          <c:y val="6.7235342437171858E-2"/>
          <c:w val="0.79695686740479865"/>
          <c:h val="0.52377046018597495"/>
        </c:manualLayout>
      </c:layout>
      <c:barChart>
        <c:barDir val="col"/>
        <c:grouping val="clustered"/>
        <c:varyColors val="0"/>
        <c:ser>
          <c:idx val="0"/>
          <c:order val="0"/>
          <c:tx>
            <c:strRef>
              <c:f>Sheet1!$B$1</c:f>
              <c:strCache>
                <c:ptCount val="1"/>
                <c:pt idx="0">
                  <c:v>IT Sligo 2018</c:v>
                </c:pt>
              </c:strCache>
            </c:strRef>
          </c:tx>
          <c:invertIfNegative val="0"/>
          <c:dLbls>
            <c:dLbl>
              <c:idx val="0"/>
              <c:layout>
                <c:manualLayout>
                  <c:x val="0"/>
                  <c:y val="0.25235953470308786"/>
                </c:manualLayout>
              </c:layout>
              <c:tx>
                <c:rich>
                  <a:bodyPr/>
                  <a:lstStyle/>
                  <a:p>
                    <a:r>
                      <a:rPr lang="en-US" dirty="0" smtClean="0"/>
                      <a:t>34.9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A1D-476C-9CC3-E8AE7E950ABB}"/>
                </c:ext>
              </c:extLst>
            </c:dLbl>
            <c:spPr>
              <a:noFill/>
              <a:ln>
                <a:noFill/>
              </a:ln>
              <a:effectLst/>
            </c:spPr>
            <c:txPr>
              <a:bodyPr rot="-5400000" vert="horz"/>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Higher Order Learning</c:v>
                </c:pt>
                <c:pt idx="1">
                  <c:v>Reflective and Integrative Learning</c:v>
                </c:pt>
                <c:pt idx="2">
                  <c:v>Quantitative Reasoning</c:v>
                </c:pt>
                <c:pt idx="3">
                  <c:v>Learning Strategies</c:v>
                </c:pt>
                <c:pt idx="4">
                  <c:v>Collaborative Learning</c:v>
                </c:pt>
                <c:pt idx="5">
                  <c:v>Student Faculty Interaction</c:v>
                </c:pt>
                <c:pt idx="6">
                  <c:v>Effective Teaching Practices</c:v>
                </c:pt>
                <c:pt idx="7">
                  <c:v>Quality of Interactions</c:v>
                </c:pt>
                <c:pt idx="8">
                  <c:v>Supportive Environment</c:v>
                </c:pt>
              </c:strCache>
            </c:strRef>
          </c:cat>
          <c:val>
            <c:numRef>
              <c:f>Sheet1!$B$2:$B$10</c:f>
              <c:numCache>
                <c:formatCode>0.0</c:formatCode>
                <c:ptCount val="9"/>
                <c:pt idx="0">
                  <c:v>34.9</c:v>
                </c:pt>
                <c:pt idx="1">
                  <c:v>28.1</c:v>
                </c:pt>
                <c:pt idx="2">
                  <c:v>20.3</c:v>
                </c:pt>
                <c:pt idx="3">
                  <c:v>30.9</c:v>
                </c:pt>
                <c:pt idx="4">
                  <c:v>26.3</c:v>
                </c:pt>
                <c:pt idx="5">
                  <c:v>11.9</c:v>
                </c:pt>
                <c:pt idx="6">
                  <c:v>34.700000000000003</c:v>
                </c:pt>
                <c:pt idx="7">
                  <c:v>38.6</c:v>
                </c:pt>
                <c:pt idx="8">
                  <c:v>26.8</c:v>
                </c:pt>
              </c:numCache>
            </c:numRef>
          </c:val>
          <c:extLst>
            <c:ext xmlns:c16="http://schemas.microsoft.com/office/drawing/2014/chart" uri="{C3380CC4-5D6E-409C-BE32-E72D297353CC}">
              <c16:uniqueId val="{00000000-4AD4-4089-8159-20EDA1CAC30F}"/>
            </c:ext>
          </c:extLst>
        </c:ser>
        <c:ser>
          <c:idx val="1"/>
          <c:order val="1"/>
          <c:tx>
            <c:strRef>
              <c:f>Sheet1!$C$1</c:f>
              <c:strCache>
                <c:ptCount val="1"/>
                <c:pt idx="0">
                  <c:v>All ISSE</c:v>
                </c:pt>
              </c:strCache>
            </c:strRef>
          </c:tx>
          <c:invertIfNegative val="0"/>
          <c:dLbls>
            <c:spPr>
              <a:noFill/>
              <a:ln>
                <a:noFill/>
              </a:ln>
              <a:effectLst/>
            </c:spPr>
            <c:txPr>
              <a:bodyPr rot="-5400000" vert="horz"/>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Higher Order Learning</c:v>
                </c:pt>
                <c:pt idx="1">
                  <c:v>Reflective and Integrative Learning</c:v>
                </c:pt>
                <c:pt idx="2">
                  <c:v>Quantitative Reasoning</c:v>
                </c:pt>
                <c:pt idx="3">
                  <c:v>Learning Strategies</c:v>
                </c:pt>
                <c:pt idx="4">
                  <c:v>Collaborative Learning</c:v>
                </c:pt>
                <c:pt idx="5">
                  <c:v>Student Faculty Interaction</c:v>
                </c:pt>
                <c:pt idx="6">
                  <c:v>Effective Teaching Practices</c:v>
                </c:pt>
                <c:pt idx="7">
                  <c:v>Quality of Interactions</c:v>
                </c:pt>
                <c:pt idx="8">
                  <c:v>Supportive Environment</c:v>
                </c:pt>
              </c:strCache>
            </c:strRef>
          </c:cat>
          <c:val>
            <c:numRef>
              <c:f>Sheet1!$C$2:$C$10</c:f>
              <c:numCache>
                <c:formatCode>0.0</c:formatCode>
                <c:ptCount val="9"/>
                <c:pt idx="0">
                  <c:v>36.700000000000003</c:v>
                </c:pt>
                <c:pt idx="1">
                  <c:v>30.8</c:v>
                </c:pt>
                <c:pt idx="2">
                  <c:v>19.7</c:v>
                </c:pt>
                <c:pt idx="3">
                  <c:v>30.9</c:v>
                </c:pt>
                <c:pt idx="4">
                  <c:v>30.9</c:v>
                </c:pt>
                <c:pt idx="5">
                  <c:v>14</c:v>
                </c:pt>
                <c:pt idx="6">
                  <c:v>34.700000000000003</c:v>
                </c:pt>
                <c:pt idx="7">
                  <c:v>39.200000000000003</c:v>
                </c:pt>
                <c:pt idx="8">
                  <c:v>29.8</c:v>
                </c:pt>
              </c:numCache>
            </c:numRef>
          </c:val>
          <c:extLst>
            <c:ext xmlns:c16="http://schemas.microsoft.com/office/drawing/2014/chart" uri="{C3380CC4-5D6E-409C-BE32-E72D297353CC}">
              <c16:uniqueId val="{00000001-4AD4-4089-8159-20EDA1CAC30F}"/>
            </c:ext>
          </c:extLst>
        </c:ser>
        <c:ser>
          <c:idx val="2"/>
          <c:order val="2"/>
          <c:tx>
            <c:strRef>
              <c:f>Sheet1!$D$1</c:f>
              <c:strCache>
                <c:ptCount val="1"/>
                <c:pt idx="0">
                  <c:v>IoT's</c:v>
                </c:pt>
              </c:strCache>
            </c:strRef>
          </c:tx>
          <c:invertIfNegative val="0"/>
          <c:dLbls>
            <c:spPr>
              <a:noFill/>
              <a:ln>
                <a:noFill/>
              </a:ln>
              <a:effectLst/>
            </c:spPr>
            <c:txPr>
              <a:bodyPr rot="-5400000" vert="horz"/>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Higher Order Learning</c:v>
                </c:pt>
                <c:pt idx="1">
                  <c:v>Reflective and Integrative Learning</c:v>
                </c:pt>
                <c:pt idx="2">
                  <c:v>Quantitative Reasoning</c:v>
                </c:pt>
                <c:pt idx="3">
                  <c:v>Learning Strategies</c:v>
                </c:pt>
                <c:pt idx="4">
                  <c:v>Collaborative Learning</c:v>
                </c:pt>
                <c:pt idx="5">
                  <c:v>Student Faculty Interaction</c:v>
                </c:pt>
                <c:pt idx="6">
                  <c:v>Effective Teaching Practices</c:v>
                </c:pt>
                <c:pt idx="7">
                  <c:v>Quality of Interactions</c:v>
                </c:pt>
                <c:pt idx="8">
                  <c:v>Supportive Environment</c:v>
                </c:pt>
              </c:strCache>
            </c:strRef>
          </c:cat>
          <c:val>
            <c:numRef>
              <c:f>Sheet1!$D$2:$D$10</c:f>
              <c:numCache>
                <c:formatCode>0.0</c:formatCode>
                <c:ptCount val="9"/>
                <c:pt idx="0">
                  <c:v>35.4</c:v>
                </c:pt>
                <c:pt idx="1">
                  <c:v>29.2</c:v>
                </c:pt>
                <c:pt idx="2">
                  <c:v>19.600000000000001</c:v>
                </c:pt>
                <c:pt idx="3">
                  <c:v>29.9</c:v>
                </c:pt>
                <c:pt idx="4">
                  <c:v>31.8</c:v>
                </c:pt>
                <c:pt idx="5">
                  <c:v>15.2</c:v>
                </c:pt>
                <c:pt idx="6">
                  <c:v>35.5</c:v>
                </c:pt>
                <c:pt idx="7">
                  <c:v>39.799999999999997</c:v>
                </c:pt>
                <c:pt idx="8">
                  <c:v>27.6</c:v>
                </c:pt>
              </c:numCache>
            </c:numRef>
          </c:val>
          <c:extLst>
            <c:ext xmlns:c16="http://schemas.microsoft.com/office/drawing/2014/chart" uri="{C3380CC4-5D6E-409C-BE32-E72D297353CC}">
              <c16:uniqueId val="{00000002-4AD4-4089-8159-20EDA1CAC30F}"/>
            </c:ext>
          </c:extLst>
        </c:ser>
        <c:dLbls>
          <c:showLegendKey val="0"/>
          <c:showVal val="0"/>
          <c:showCatName val="0"/>
          <c:showSerName val="0"/>
          <c:showPercent val="0"/>
          <c:showBubbleSize val="0"/>
        </c:dLbls>
        <c:gapWidth val="150"/>
        <c:axId val="33017216"/>
        <c:axId val="33621120"/>
      </c:barChart>
      <c:catAx>
        <c:axId val="33017216"/>
        <c:scaling>
          <c:orientation val="minMax"/>
        </c:scaling>
        <c:delete val="0"/>
        <c:axPos val="b"/>
        <c:numFmt formatCode="General" sourceLinked="0"/>
        <c:majorTickMark val="none"/>
        <c:minorTickMark val="none"/>
        <c:tickLblPos val="low"/>
        <c:txPr>
          <a:bodyPr rot="-5400000" vert="horz"/>
          <a:lstStyle/>
          <a:p>
            <a:pPr>
              <a:defRPr sz="1100"/>
            </a:pPr>
            <a:endParaRPr lang="en-US"/>
          </a:p>
        </c:txPr>
        <c:crossAx val="33621120"/>
        <c:crosses val="autoZero"/>
        <c:auto val="0"/>
        <c:lblAlgn val="ctr"/>
        <c:lblOffset val="100"/>
        <c:noMultiLvlLbl val="0"/>
      </c:catAx>
      <c:valAx>
        <c:axId val="33621120"/>
        <c:scaling>
          <c:orientation val="minMax"/>
        </c:scaling>
        <c:delete val="0"/>
        <c:axPos val="l"/>
        <c:majorGridlines/>
        <c:numFmt formatCode="0.0" sourceLinked="1"/>
        <c:majorTickMark val="out"/>
        <c:minorTickMark val="none"/>
        <c:tickLblPos val="nextTo"/>
        <c:txPr>
          <a:bodyPr/>
          <a:lstStyle/>
          <a:p>
            <a:pPr>
              <a:defRPr sz="1400"/>
            </a:pPr>
            <a:endParaRPr lang="en-US"/>
          </a:p>
        </c:txPr>
        <c:crossAx val="33017216"/>
        <c:crosses val="autoZero"/>
        <c:crossBetween val="between"/>
      </c:valAx>
    </c:plotArea>
    <c:legend>
      <c:legendPos val="r"/>
      <c:layout>
        <c:manualLayout>
          <c:xMode val="edge"/>
          <c:yMode val="edge"/>
          <c:x val="0.86427990460659898"/>
          <c:y val="1.1438242258420106E-3"/>
          <c:w val="0.13572009539340099"/>
          <c:h val="0.16095770020101852"/>
        </c:manualLayout>
      </c:layout>
      <c:overlay val="0"/>
      <c:txPr>
        <a:bodyPr/>
        <a:lstStyle/>
        <a:p>
          <a:pPr>
            <a:defRPr sz="1200"/>
          </a:pPr>
          <a:endParaRPr lang="en-US"/>
        </a:p>
      </c:txPr>
    </c:legend>
    <c:plotVisOnly val="1"/>
    <c:dispBlanksAs val="gap"/>
    <c:showDLblsOverMax val="0"/>
  </c:chart>
  <c:spPr>
    <a:solidFill>
      <a:schemeClr val="bg1">
        <a:alpha val="70000"/>
      </a:schemeClr>
    </a:solidFill>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42030471080277E-2"/>
          <c:y val="0.16154982210960095"/>
          <c:w val="0.47850944976596227"/>
          <c:h val="0.66984357092456837"/>
        </c:manualLayout>
      </c:layout>
      <c:barChart>
        <c:barDir val="col"/>
        <c:grouping val="percentStacked"/>
        <c:varyColors val="0"/>
        <c:ser>
          <c:idx val="0"/>
          <c:order val="0"/>
          <c:tx>
            <c:strRef>
              <c:f>Sheet1!$B$1</c:f>
              <c:strCache>
                <c:ptCount val="1"/>
                <c:pt idx="0">
                  <c:v>Poor</c:v>
                </c:pt>
              </c:strCache>
            </c:strRef>
          </c:tx>
          <c:invertIfNegative val="0"/>
          <c:dLbls>
            <c:dLbl>
              <c:idx val="0"/>
              <c:layout>
                <c:manualLayout>
                  <c:x val="-2.0061720612102242E-2"/>
                  <c:y val="-8.751886766664714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504-49FB-A1A1-DF2D180A6AD1}"/>
                </c:ext>
              </c:extLst>
            </c:dLbl>
            <c:dLbl>
              <c:idx val="1"/>
              <c:layout>
                <c:manualLayout>
                  <c:x val="-2.0061720612102242E-2"/>
                  <c:y val="-1.166918235555298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504-49FB-A1A1-DF2D180A6AD1}"/>
                </c:ext>
              </c:extLst>
            </c:dLbl>
            <c:dLbl>
              <c:idx val="2"/>
              <c:layout>
                <c:manualLayout>
                  <c:x val="-2.0061720612102242E-2"/>
                  <c:y val="-6.279536182160531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504-49FB-A1A1-DF2D180A6AD1}"/>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Sheet1!$B$2:$B$4</c:f>
              <c:numCache>
                <c:formatCode>0%</c:formatCode>
                <c:ptCount val="3"/>
                <c:pt idx="0">
                  <c:v>0.1</c:v>
                </c:pt>
                <c:pt idx="1">
                  <c:v>0.08</c:v>
                </c:pt>
                <c:pt idx="2">
                  <c:v>0.08</c:v>
                </c:pt>
              </c:numCache>
            </c:numRef>
          </c:val>
          <c:extLst>
            <c:ext xmlns:c16="http://schemas.microsoft.com/office/drawing/2014/chart" uri="{C3380CC4-5D6E-409C-BE32-E72D297353CC}">
              <c16:uniqueId val="{00000003-F504-49FB-A1A1-DF2D180A6AD1}"/>
            </c:ext>
          </c:extLst>
        </c:ser>
        <c:ser>
          <c:idx val="1"/>
          <c:order val="1"/>
          <c:tx>
            <c:strRef>
              <c:f>Sheet1!$C$1</c:f>
              <c:strCache>
                <c:ptCount val="1"/>
                <c:pt idx="0">
                  <c:v>2</c:v>
                </c:pt>
              </c:strCache>
            </c:strRef>
          </c:tx>
          <c:invertIfNegative val="0"/>
          <c:dLbls>
            <c:dLbl>
              <c:idx val="0"/>
              <c:layout>
                <c:manualLayout>
                  <c:x val="2.4691358024691357E-2"/>
                  <c:y val="2.8060326608944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504-49FB-A1A1-DF2D180A6AD1}"/>
                </c:ext>
              </c:extLst>
            </c:dLbl>
            <c:dLbl>
              <c:idx val="1"/>
              <c:layout>
                <c:manualLayout>
                  <c:x val="1.388888888888888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504-49FB-A1A1-DF2D180A6AD1}"/>
                </c:ext>
              </c:extLst>
            </c:dLbl>
            <c:dLbl>
              <c:idx val="2"/>
              <c:layout>
                <c:manualLayout>
                  <c:x val="2.31481481481481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504-49FB-A1A1-DF2D180A6AD1}"/>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Sheet1!$C$2:$C$4</c:f>
              <c:numCache>
                <c:formatCode>0%</c:formatCode>
                <c:ptCount val="3"/>
                <c:pt idx="0">
                  <c:v>0.1</c:v>
                </c:pt>
                <c:pt idx="1">
                  <c:v>0.08</c:v>
                </c:pt>
                <c:pt idx="2">
                  <c:v>0.08</c:v>
                </c:pt>
              </c:numCache>
            </c:numRef>
          </c:val>
          <c:extLst>
            <c:ext xmlns:c16="http://schemas.microsoft.com/office/drawing/2014/chart" uri="{C3380CC4-5D6E-409C-BE32-E72D297353CC}">
              <c16:uniqueId val="{00000007-F504-49FB-A1A1-DF2D180A6AD1}"/>
            </c:ext>
          </c:extLst>
        </c:ser>
        <c:ser>
          <c:idx val="2"/>
          <c:order val="2"/>
          <c:tx>
            <c:strRef>
              <c:f>Sheet1!$D$1</c:f>
              <c:strCache>
                <c:ptCount val="1"/>
                <c:pt idx="0">
                  <c:v>3</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Sheet1!$D$2:$D$4</c:f>
              <c:numCache>
                <c:formatCode>0%</c:formatCode>
                <c:ptCount val="3"/>
                <c:pt idx="0">
                  <c:v>0.13</c:v>
                </c:pt>
                <c:pt idx="1">
                  <c:v>0.12</c:v>
                </c:pt>
                <c:pt idx="2">
                  <c:v>0.12</c:v>
                </c:pt>
              </c:numCache>
            </c:numRef>
          </c:val>
          <c:extLst>
            <c:ext xmlns:c16="http://schemas.microsoft.com/office/drawing/2014/chart" uri="{C3380CC4-5D6E-409C-BE32-E72D297353CC}">
              <c16:uniqueId val="{00000008-F504-49FB-A1A1-DF2D180A6AD1}"/>
            </c:ext>
          </c:extLst>
        </c:ser>
        <c:ser>
          <c:idx val="3"/>
          <c:order val="3"/>
          <c:tx>
            <c:strRef>
              <c:f>Sheet1!$E$1</c:f>
              <c:strCache>
                <c:ptCount val="1"/>
                <c:pt idx="0">
                  <c:v>4</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Sheet1!$E$2:$E$4</c:f>
              <c:numCache>
                <c:formatCode>0%</c:formatCode>
                <c:ptCount val="3"/>
                <c:pt idx="0">
                  <c:v>0.14000000000000001</c:v>
                </c:pt>
                <c:pt idx="1">
                  <c:v>0.16</c:v>
                </c:pt>
                <c:pt idx="2">
                  <c:v>0.15</c:v>
                </c:pt>
              </c:numCache>
            </c:numRef>
          </c:val>
          <c:extLst>
            <c:ext xmlns:c16="http://schemas.microsoft.com/office/drawing/2014/chart" uri="{C3380CC4-5D6E-409C-BE32-E72D297353CC}">
              <c16:uniqueId val="{00000009-F504-49FB-A1A1-DF2D180A6AD1}"/>
            </c:ext>
          </c:extLst>
        </c:ser>
        <c:ser>
          <c:idx val="4"/>
          <c:order val="4"/>
          <c:tx>
            <c:strRef>
              <c:f>Sheet1!$F$1</c:f>
              <c:strCache>
                <c:ptCount val="1"/>
                <c:pt idx="0">
                  <c:v>5</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Sheet1!$F$2:$F$4</c:f>
              <c:numCache>
                <c:formatCode>0%</c:formatCode>
                <c:ptCount val="3"/>
                <c:pt idx="0">
                  <c:v>0.2</c:v>
                </c:pt>
                <c:pt idx="1">
                  <c:v>0.2</c:v>
                </c:pt>
                <c:pt idx="2">
                  <c:v>0.19</c:v>
                </c:pt>
              </c:numCache>
            </c:numRef>
          </c:val>
          <c:extLst>
            <c:ext xmlns:c16="http://schemas.microsoft.com/office/drawing/2014/chart" uri="{C3380CC4-5D6E-409C-BE32-E72D297353CC}">
              <c16:uniqueId val="{0000000A-F504-49FB-A1A1-DF2D180A6AD1}"/>
            </c:ext>
          </c:extLst>
        </c:ser>
        <c:ser>
          <c:idx val="5"/>
          <c:order val="5"/>
          <c:tx>
            <c:strRef>
              <c:f>Sheet1!$G$1</c:f>
              <c:strCache>
                <c:ptCount val="1"/>
                <c:pt idx="0">
                  <c:v>6</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Sheet1!$G$2:$G$4</c:f>
              <c:numCache>
                <c:formatCode>0%</c:formatCode>
                <c:ptCount val="3"/>
                <c:pt idx="0">
                  <c:v>0.17</c:v>
                </c:pt>
                <c:pt idx="1">
                  <c:v>0.17</c:v>
                </c:pt>
                <c:pt idx="2">
                  <c:v>0.17</c:v>
                </c:pt>
              </c:numCache>
            </c:numRef>
          </c:val>
          <c:extLst>
            <c:ext xmlns:c16="http://schemas.microsoft.com/office/drawing/2014/chart" uri="{C3380CC4-5D6E-409C-BE32-E72D297353CC}">
              <c16:uniqueId val="{0000000B-F504-49FB-A1A1-DF2D180A6AD1}"/>
            </c:ext>
          </c:extLst>
        </c:ser>
        <c:ser>
          <c:idx val="6"/>
          <c:order val="6"/>
          <c:tx>
            <c:strRef>
              <c:f>Sheet1!$H$1</c:f>
              <c:strCache>
                <c:ptCount val="1"/>
                <c:pt idx="0">
                  <c:v>Excellent</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Sheet1!$H$2:$H$4</c:f>
              <c:numCache>
                <c:formatCode>0%</c:formatCode>
                <c:ptCount val="3"/>
                <c:pt idx="0">
                  <c:v>0.18</c:v>
                </c:pt>
                <c:pt idx="1">
                  <c:v>0.19</c:v>
                </c:pt>
                <c:pt idx="2">
                  <c:v>0.21</c:v>
                </c:pt>
              </c:numCache>
            </c:numRef>
          </c:val>
          <c:extLst>
            <c:ext xmlns:c16="http://schemas.microsoft.com/office/drawing/2014/chart" uri="{C3380CC4-5D6E-409C-BE32-E72D297353CC}">
              <c16:uniqueId val="{0000000C-F504-49FB-A1A1-DF2D180A6AD1}"/>
            </c:ext>
          </c:extLst>
        </c:ser>
        <c:dLbls>
          <c:dLblPos val="ctr"/>
          <c:showLegendKey val="0"/>
          <c:showVal val="1"/>
          <c:showCatName val="0"/>
          <c:showSerName val="0"/>
          <c:showPercent val="0"/>
          <c:showBubbleSize val="0"/>
        </c:dLbls>
        <c:gapWidth val="150"/>
        <c:overlap val="100"/>
        <c:axId val="117202304"/>
        <c:axId val="121279616"/>
      </c:barChart>
      <c:catAx>
        <c:axId val="117202304"/>
        <c:scaling>
          <c:orientation val="minMax"/>
        </c:scaling>
        <c:delete val="0"/>
        <c:axPos val="b"/>
        <c:numFmt formatCode="General" sourceLinked="0"/>
        <c:majorTickMark val="out"/>
        <c:minorTickMark val="none"/>
        <c:tickLblPos val="nextTo"/>
        <c:txPr>
          <a:bodyPr/>
          <a:lstStyle/>
          <a:p>
            <a:pPr>
              <a:defRPr sz="1100"/>
            </a:pPr>
            <a:endParaRPr lang="en-US"/>
          </a:p>
        </c:txPr>
        <c:crossAx val="121279616"/>
        <c:crosses val="autoZero"/>
        <c:auto val="1"/>
        <c:lblAlgn val="ctr"/>
        <c:lblOffset val="100"/>
        <c:noMultiLvlLbl val="0"/>
      </c:catAx>
      <c:valAx>
        <c:axId val="12127961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17202304"/>
        <c:crosses val="autoZero"/>
        <c:crossBetween val="between"/>
      </c:valAx>
    </c:plotArea>
    <c:legend>
      <c:legendPos val="r"/>
      <c:layout>
        <c:manualLayout>
          <c:xMode val="edge"/>
          <c:yMode val="edge"/>
          <c:x val="0.11415154441825963"/>
          <c:y val="0.89344669736974858"/>
          <c:w val="0.72478454764499434"/>
          <c:h val="0.10618171106088001"/>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42030471080277E-2"/>
          <c:y val="0.16154982210960095"/>
          <c:w val="0.51323459402113825"/>
          <c:h val="0.67627954965337356"/>
        </c:manualLayout>
      </c:layout>
      <c:barChart>
        <c:barDir val="col"/>
        <c:grouping val="percentStacked"/>
        <c:varyColors val="0"/>
        <c:ser>
          <c:idx val="0"/>
          <c:order val="0"/>
          <c:tx>
            <c:strRef>
              <c:f>Sheet1!$B$1</c:f>
              <c:strCache>
                <c:ptCount val="1"/>
                <c:pt idx="0">
                  <c:v>Poor</c:v>
                </c:pt>
              </c:strCache>
            </c:strRef>
          </c:tx>
          <c:invertIfNegative val="0"/>
          <c:dLbls>
            <c:dLbl>
              <c:idx val="0"/>
              <c:layout>
                <c:manualLayout>
                  <c:x val="-2.0061720612102242E-2"/>
                  <c:y val="-8.751886766664714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B8-4E10-A99D-1C28ED7B321B}"/>
                </c:ext>
              </c:extLst>
            </c:dLbl>
            <c:dLbl>
              <c:idx val="1"/>
              <c:layout>
                <c:manualLayout>
                  <c:x val="-2.0061720612102242E-2"/>
                  <c:y val="-1.166918235555298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B8-4E10-A99D-1C28ED7B321B}"/>
                </c:ext>
              </c:extLst>
            </c:dLbl>
            <c:dLbl>
              <c:idx val="2"/>
              <c:layout>
                <c:manualLayout>
                  <c:x val="-2.0061720612102242E-2"/>
                  <c:y val="-6.279536182160531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B8-4E10-A99D-1C28ED7B321B}"/>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Sheet1!$B$2:$B$4</c:f>
              <c:numCache>
                <c:formatCode>0%</c:formatCode>
                <c:ptCount val="3"/>
                <c:pt idx="0">
                  <c:v>0.09</c:v>
                </c:pt>
                <c:pt idx="1">
                  <c:v>0.08</c:v>
                </c:pt>
                <c:pt idx="2">
                  <c:v>0.09</c:v>
                </c:pt>
              </c:numCache>
            </c:numRef>
          </c:val>
          <c:extLst>
            <c:ext xmlns:c16="http://schemas.microsoft.com/office/drawing/2014/chart" uri="{C3380CC4-5D6E-409C-BE32-E72D297353CC}">
              <c16:uniqueId val="{00000003-84B8-4E10-A99D-1C28ED7B321B}"/>
            </c:ext>
          </c:extLst>
        </c:ser>
        <c:ser>
          <c:idx val="1"/>
          <c:order val="1"/>
          <c:tx>
            <c:strRef>
              <c:f>Sheet1!$C$1</c:f>
              <c:strCache>
                <c:ptCount val="1"/>
                <c:pt idx="0">
                  <c:v>2</c:v>
                </c:pt>
              </c:strCache>
            </c:strRef>
          </c:tx>
          <c:invertIfNegative val="0"/>
          <c:dLbls>
            <c:dLbl>
              <c:idx val="0"/>
              <c:layout>
                <c:manualLayout>
                  <c:x val="2.4691358024691357E-2"/>
                  <c:y val="2.8060326608944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4B8-4E10-A99D-1C28ED7B321B}"/>
                </c:ext>
              </c:extLst>
            </c:dLbl>
            <c:dLbl>
              <c:idx val="1"/>
              <c:layout>
                <c:manualLayout>
                  <c:x val="1.388888888888888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4B8-4E10-A99D-1C28ED7B321B}"/>
                </c:ext>
              </c:extLst>
            </c:dLbl>
            <c:dLbl>
              <c:idx val="2"/>
              <c:layout>
                <c:manualLayout>
                  <c:x val="2.31481481481481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4B8-4E10-A99D-1C28ED7B321B}"/>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Sheet1!$C$2:$C$4</c:f>
              <c:numCache>
                <c:formatCode>0%</c:formatCode>
                <c:ptCount val="3"/>
                <c:pt idx="0">
                  <c:v>0.08</c:v>
                </c:pt>
                <c:pt idx="1">
                  <c:v>0.08</c:v>
                </c:pt>
                <c:pt idx="2">
                  <c:v>0.08</c:v>
                </c:pt>
              </c:numCache>
            </c:numRef>
          </c:val>
          <c:extLst>
            <c:ext xmlns:c16="http://schemas.microsoft.com/office/drawing/2014/chart" uri="{C3380CC4-5D6E-409C-BE32-E72D297353CC}">
              <c16:uniqueId val="{00000007-84B8-4E10-A99D-1C28ED7B321B}"/>
            </c:ext>
          </c:extLst>
        </c:ser>
        <c:ser>
          <c:idx val="2"/>
          <c:order val="2"/>
          <c:tx>
            <c:strRef>
              <c:f>Sheet1!$D$1</c:f>
              <c:strCache>
                <c:ptCount val="1"/>
                <c:pt idx="0">
                  <c:v>3</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Sheet1!$D$2:$D$4</c:f>
              <c:numCache>
                <c:formatCode>0%</c:formatCode>
                <c:ptCount val="3"/>
                <c:pt idx="0">
                  <c:v>0.105</c:v>
                </c:pt>
                <c:pt idx="1">
                  <c:v>0.12</c:v>
                </c:pt>
                <c:pt idx="2">
                  <c:v>0.11</c:v>
                </c:pt>
              </c:numCache>
            </c:numRef>
          </c:val>
          <c:extLst>
            <c:ext xmlns:c16="http://schemas.microsoft.com/office/drawing/2014/chart" uri="{C3380CC4-5D6E-409C-BE32-E72D297353CC}">
              <c16:uniqueId val="{00000008-84B8-4E10-A99D-1C28ED7B321B}"/>
            </c:ext>
          </c:extLst>
        </c:ser>
        <c:ser>
          <c:idx val="3"/>
          <c:order val="3"/>
          <c:tx>
            <c:strRef>
              <c:f>Sheet1!$E$1</c:f>
              <c:strCache>
                <c:ptCount val="1"/>
                <c:pt idx="0">
                  <c:v>4</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Sheet1!$E$2:$E$4</c:f>
              <c:numCache>
                <c:formatCode>0%</c:formatCode>
                <c:ptCount val="3"/>
                <c:pt idx="0">
                  <c:v>0.15</c:v>
                </c:pt>
                <c:pt idx="1">
                  <c:v>0.17</c:v>
                </c:pt>
                <c:pt idx="2">
                  <c:v>0.16</c:v>
                </c:pt>
              </c:numCache>
            </c:numRef>
          </c:val>
          <c:extLst>
            <c:ext xmlns:c16="http://schemas.microsoft.com/office/drawing/2014/chart" uri="{C3380CC4-5D6E-409C-BE32-E72D297353CC}">
              <c16:uniqueId val="{00000009-84B8-4E10-A99D-1C28ED7B321B}"/>
            </c:ext>
          </c:extLst>
        </c:ser>
        <c:ser>
          <c:idx val="4"/>
          <c:order val="4"/>
          <c:tx>
            <c:strRef>
              <c:f>Sheet1!$F$1</c:f>
              <c:strCache>
                <c:ptCount val="1"/>
                <c:pt idx="0">
                  <c:v>5</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Sheet1!$F$2:$F$4</c:f>
              <c:numCache>
                <c:formatCode>0%</c:formatCode>
                <c:ptCount val="3"/>
                <c:pt idx="0">
                  <c:v>0.19</c:v>
                </c:pt>
                <c:pt idx="1">
                  <c:v>0.2</c:v>
                </c:pt>
                <c:pt idx="2">
                  <c:v>0.18</c:v>
                </c:pt>
              </c:numCache>
            </c:numRef>
          </c:val>
          <c:extLst>
            <c:ext xmlns:c16="http://schemas.microsoft.com/office/drawing/2014/chart" uri="{C3380CC4-5D6E-409C-BE32-E72D297353CC}">
              <c16:uniqueId val="{0000000A-84B8-4E10-A99D-1C28ED7B321B}"/>
            </c:ext>
          </c:extLst>
        </c:ser>
        <c:ser>
          <c:idx val="5"/>
          <c:order val="5"/>
          <c:tx>
            <c:strRef>
              <c:f>Sheet1!$G$1</c:f>
              <c:strCache>
                <c:ptCount val="1"/>
                <c:pt idx="0">
                  <c:v>6</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Sheet1!$G$2:$G$4</c:f>
              <c:numCache>
                <c:formatCode>0%</c:formatCode>
                <c:ptCount val="3"/>
                <c:pt idx="0">
                  <c:v>0.18</c:v>
                </c:pt>
                <c:pt idx="1">
                  <c:v>0.18</c:v>
                </c:pt>
                <c:pt idx="2">
                  <c:v>0.17</c:v>
                </c:pt>
              </c:numCache>
            </c:numRef>
          </c:val>
          <c:extLst>
            <c:ext xmlns:c16="http://schemas.microsoft.com/office/drawing/2014/chart" uri="{C3380CC4-5D6E-409C-BE32-E72D297353CC}">
              <c16:uniqueId val="{0000000B-84B8-4E10-A99D-1C28ED7B321B}"/>
            </c:ext>
          </c:extLst>
        </c:ser>
        <c:ser>
          <c:idx val="6"/>
          <c:order val="6"/>
          <c:tx>
            <c:strRef>
              <c:f>Sheet1!$H$1</c:f>
              <c:strCache>
                <c:ptCount val="1"/>
                <c:pt idx="0">
                  <c:v>Excellent</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Sheet1!$H$2:$H$4</c:f>
              <c:numCache>
                <c:formatCode>0%</c:formatCode>
                <c:ptCount val="3"/>
                <c:pt idx="0">
                  <c:v>0.21</c:v>
                </c:pt>
                <c:pt idx="1">
                  <c:v>0.19</c:v>
                </c:pt>
                <c:pt idx="2">
                  <c:v>0.21</c:v>
                </c:pt>
              </c:numCache>
            </c:numRef>
          </c:val>
          <c:extLst>
            <c:ext xmlns:c16="http://schemas.microsoft.com/office/drawing/2014/chart" uri="{C3380CC4-5D6E-409C-BE32-E72D297353CC}">
              <c16:uniqueId val="{0000000C-84B8-4E10-A99D-1C28ED7B321B}"/>
            </c:ext>
          </c:extLst>
        </c:ser>
        <c:dLbls>
          <c:dLblPos val="ctr"/>
          <c:showLegendKey val="0"/>
          <c:showVal val="1"/>
          <c:showCatName val="0"/>
          <c:showSerName val="0"/>
          <c:showPercent val="0"/>
          <c:showBubbleSize val="0"/>
        </c:dLbls>
        <c:gapWidth val="150"/>
        <c:overlap val="100"/>
        <c:axId val="117202304"/>
        <c:axId val="121279616"/>
      </c:barChart>
      <c:catAx>
        <c:axId val="117202304"/>
        <c:scaling>
          <c:orientation val="minMax"/>
        </c:scaling>
        <c:delete val="0"/>
        <c:axPos val="b"/>
        <c:numFmt formatCode="General" sourceLinked="0"/>
        <c:majorTickMark val="out"/>
        <c:minorTickMark val="none"/>
        <c:tickLblPos val="nextTo"/>
        <c:txPr>
          <a:bodyPr/>
          <a:lstStyle/>
          <a:p>
            <a:pPr>
              <a:defRPr sz="1100"/>
            </a:pPr>
            <a:endParaRPr lang="en-US"/>
          </a:p>
        </c:txPr>
        <c:crossAx val="121279616"/>
        <c:crosses val="autoZero"/>
        <c:auto val="1"/>
        <c:lblAlgn val="ctr"/>
        <c:lblOffset val="100"/>
        <c:noMultiLvlLbl val="0"/>
      </c:catAx>
      <c:valAx>
        <c:axId val="12127961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17202304"/>
        <c:crosses val="autoZero"/>
        <c:crossBetween val="between"/>
      </c:valAx>
    </c:plotArea>
    <c:legend>
      <c:legendPos val="r"/>
      <c:layout>
        <c:manualLayout>
          <c:xMode val="edge"/>
          <c:yMode val="edge"/>
          <c:x val="0.16045173675849436"/>
          <c:y val="0.90654063108395355"/>
          <c:w val="0.58974231998597637"/>
          <c:h val="9.3459368916046601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42030471080277E-2"/>
          <c:y val="0.16154982210960095"/>
          <c:w val="0.51323459402113825"/>
          <c:h val="0.67627954965337356"/>
        </c:manualLayout>
      </c:layout>
      <c:barChart>
        <c:barDir val="col"/>
        <c:grouping val="percentStacked"/>
        <c:varyColors val="0"/>
        <c:ser>
          <c:idx val="0"/>
          <c:order val="0"/>
          <c:tx>
            <c:strRef>
              <c:f>Sheet1!$B$1</c:f>
              <c:strCache>
                <c:ptCount val="1"/>
                <c:pt idx="0">
                  <c:v>Poor</c:v>
                </c:pt>
              </c:strCache>
            </c:strRef>
          </c:tx>
          <c:invertIfNegative val="0"/>
          <c:dLbls>
            <c:dLbl>
              <c:idx val="0"/>
              <c:layout>
                <c:manualLayout>
                  <c:x val="-2.0061720612102242E-2"/>
                  <c:y val="-8.751886766664714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16-4FE3-925F-E211947A785A}"/>
                </c:ext>
              </c:extLst>
            </c:dLbl>
            <c:dLbl>
              <c:idx val="1"/>
              <c:layout>
                <c:manualLayout>
                  <c:x val="-2.0061720612102242E-2"/>
                  <c:y val="-1.166918235555298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616-4FE3-925F-E211947A785A}"/>
                </c:ext>
              </c:extLst>
            </c:dLbl>
            <c:dLbl>
              <c:idx val="2"/>
              <c:layout>
                <c:manualLayout>
                  <c:x val="-2.0061720612102242E-2"/>
                  <c:y val="-6.279536182160531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616-4FE3-925F-E211947A785A}"/>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Sheet1!$B$2:$B$4</c:f>
              <c:numCache>
                <c:formatCode>0%</c:formatCode>
                <c:ptCount val="3"/>
                <c:pt idx="0">
                  <c:v>0.11</c:v>
                </c:pt>
                <c:pt idx="1">
                  <c:v>7.0000000000000007E-2</c:v>
                </c:pt>
                <c:pt idx="2">
                  <c:v>0.08</c:v>
                </c:pt>
              </c:numCache>
            </c:numRef>
          </c:val>
          <c:extLst>
            <c:ext xmlns:c16="http://schemas.microsoft.com/office/drawing/2014/chart" uri="{C3380CC4-5D6E-409C-BE32-E72D297353CC}">
              <c16:uniqueId val="{00000003-D616-4FE3-925F-E211947A785A}"/>
            </c:ext>
          </c:extLst>
        </c:ser>
        <c:ser>
          <c:idx val="1"/>
          <c:order val="1"/>
          <c:tx>
            <c:strRef>
              <c:f>Sheet1!$C$1</c:f>
              <c:strCache>
                <c:ptCount val="1"/>
                <c:pt idx="0">
                  <c:v>2</c:v>
                </c:pt>
              </c:strCache>
            </c:strRef>
          </c:tx>
          <c:invertIfNegative val="0"/>
          <c:dLbls>
            <c:dLbl>
              <c:idx val="0"/>
              <c:layout>
                <c:manualLayout>
                  <c:x val="2.4691358024691357E-2"/>
                  <c:y val="2.8060326608944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616-4FE3-925F-E211947A785A}"/>
                </c:ext>
              </c:extLst>
            </c:dLbl>
            <c:dLbl>
              <c:idx val="1"/>
              <c:layout>
                <c:manualLayout>
                  <c:x val="1.388888888888888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616-4FE3-925F-E211947A785A}"/>
                </c:ext>
              </c:extLst>
            </c:dLbl>
            <c:dLbl>
              <c:idx val="2"/>
              <c:layout>
                <c:manualLayout>
                  <c:x val="2.31481481481481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616-4FE3-925F-E211947A785A}"/>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Sheet1!$C$2:$C$4</c:f>
              <c:numCache>
                <c:formatCode>0%</c:formatCode>
                <c:ptCount val="3"/>
                <c:pt idx="0">
                  <c:v>0.09</c:v>
                </c:pt>
                <c:pt idx="1">
                  <c:v>0.08</c:v>
                </c:pt>
                <c:pt idx="2">
                  <c:v>0.08</c:v>
                </c:pt>
              </c:numCache>
            </c:numRef>
          </c:val>
          <c:extLst>
            <c:ext xmlns:c16="http://schemas.microsoft.com/office/drawing/2014/chart" uri="{C3380CC4-5D6E-409C-BE32-E72D297353CC}">
              <c16:uniqueId val="{00000007-D616-4FE3-925F-E211947A785A}"/>
            </c:ext>
          </c:extLst>
        </c:ser>
        <c:ser>
          <c:idx val="2"/>
          <c:order val="2"/>
          <c:tx>
            <c:strRef>
              <c:f>Sheet1!$D$1</c:f>
              <c:strCache>
                <c:ptCount val="1"/>
                <c:pt idx="0">
                  <c:v>3</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Sheet1!$D$2:$D$4</c:f>
              <c:numCache>
                <c:formatCode>0%</c:formatCode>
                <c:ptCount val="3"/>
                <c:pt idx="0">
                  <c:v>0.09</c:v>
                </c:pt>
                <c:pt idx="1">
                  <c:v>0.11</c:v>
                </c:pt>
                <c:pt idx="2">
                  <c:v>0.11</c:v>
                </c:pt>
              </c:numCache>
            </c:numRef>
          </c:val>
          <c:extLst>
            <c:ext xmlns:c16="http://schemas.microsoft.com/office/drawing/2014/chart" uri="{C3380CC4-5D6E-409C-BE32-E72D297353CC}">
              <c16:uniqueId val="{00000008-D616-4FE3-925F-E211947A785A}"/>
            </c:ext>
          </c:extLst>
        </c:ser>
        <c:ser>
          <c:idx val="3"/>
          <c:order val="3"/>
          <c:tx>
            <c:strRef>
              <c:f>Sheet1!$E$1</c:f>
              <c:strCache>
                <c:ptCount val="1"/>
                <c:pt idx="0">
                  <c:v>4</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Sheet1!$E$2:$E$4</c:f>
              <c:numCache>
                <c:formatCode>0%</c:formatCode>
                <c:ptCount val="3"/>
                <c:pt idx="0">
                  <c:v>0.2</c:v>
                </c:pt>
                <c:pt idx="1">
                  <c:v>0.17</c:v>
                </c:pt>
                <c:pt idx="2">
                  <c:v>0.17</c:v>
                </c:pt>
              </c:numCache>
            </c:numRef>
          </c:val>
          <c:extLst>
            <c:ext xmlns:c16="http://schemas.microsoft.com/office/drawing/2014/chart" uri="{C3380CC4-5D6E-409C-BE32-E72D297353CC}">
              <c16:uniqueId val="{00000009-D616-4FE3-925F-E211947A785A}"/>
            </c:ext>
          </c:extLst>
        </c:ser>
        <c:ser>
          <c:idx val="4"/>
          <c:order val="4"/>
          <c:tx>
            <c:strRef>
              <c:f>Sheet1!$F$1</c:f>
              <c:strCache>
                <c:ptCount val="1"/>
                <c:pt idx="0">
                  <c:v>5</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Sheet1!$F$2:$F$4</c:f>
              <c:numCache>
                <c:formatCode>0%</c:formatCode>
                <c:ptCount val="3"/>
                <c:pt idx="0">
                  <c:v>0.19</c:v>
                </c:pt>
                <c:pt idx="1">
                  <c:v>0.19</c:v>
                </c:pt>
                <c:pt idx="2">
                  <c:v>0.18</c:v>
                </c:pt>
              </c:numCache>
            </c:numRef>
          </c:val>
          <c:extLst>
            <c:ext xmlns:c16="http://schemas.microsoft.com/office/drawing/2014/chart" uri="{C3380CC4-5D6E-409C-BE32-E72D297353CC}">
              <c16:uniqueId val="{0000000A-D616-4FE3-925F-E211947A785A}"/>
            </c:ext>
          </c:extLst>
        </c:ser>
        <c:ser>
          <c:idx val="5"/>
          <c:order val="5"/>
          <c:tx>
            <c:strRef>
              <c:f>Sheet1!$G$1</c:f>
              <c:strCache>
                <c:ptCount val="1"/>
                <c:pt idx="0">
                  <c:v>6</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Sheet1!$G$2:$G$4</c:f>
              <c:numCache>
                <c:formatCode>0%</c:formatCode>
                <c:ptCount val="3"/>
                <c:pt idx="0">
                  <c:v>0.16</c:v>
                </c:pt>
                <c:pt idx="1">
                  <c:v>0.17</c:v>
                </c:pt>
                <c:pt idx="2">
                  <c:v>0.17</c:v>
                </c:pt>
              </c:numCache>
            </c:numRef>
          </c:val>
          <c:extLst>
            <c:ext xmlns:c16="http://schemas.microsoft.com/office/drawing/2014/chart" uri="{C3380CC4-5D6E-409C-BE32-E72D297353CC}">
              <c16:uniqueId val="{0000000B-D616-4FE3-925F-E211947A785A}"/>
            </c:ext>
          </c:extLst>
        </c:ser>
        <c:ser>
          <c:idx val="6"/>
          <c:order val="6"/>
          <c:tx>
            <c:strRef>
              <c:f>Sheet1!$H$1</c:f>
              <c:strCache>
                <c:ptCount val="1"/>
                <c:pt idx="0">
                  <c:v>Excellent</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Sheet1!$H$2:$H$4</c:f>
              <c:numCache>
                <c:formatCode>0%</c:formatCode>
                <c:ptCount val="3"/>
                <c:pt idx="0">
                  <c:v>0.16</c:v>
                </c:pt>
                <c:pt idx="1">
                  <c:v>0.2</c:v>
                </c:pt>
                <c:pt idx="2">
                  <c:v>0.21</c:v>
                </c:pt>
              </c:numCache>
            </c:numRef>
          </c:val>
          <c:extLst>
            <c:ext xmlns:c16="http://schemas.microsoft.com/office/drawing/2014/chart" uri="{C3380CC4-5D6E-409C-BE32-E72D297353CC}">
              <c16:uniqueId val="{0000000C-D616-4FE3-925F-E211947A785A}"/>
            </c:ext>
          </c:extLst>
        </c:ser>
        <c:dLbls>
          <c:dLblPos val="ctr"/>
          <c:showLegendKey val="0"/>
          <c:showVal val="1"/>
          <c:showCatName val="0"/>
          <c:showSerName val="0"/>
          <c:showPercent val="0"/>
          <c:showBubbleSize val="0"/>
        </c:dLbls>
        <c:gapWidth val="150"/>
        <c:overlap val="100"/>
        <c:axId val="117202304"/>
        <c:axId val="121279616"/>
      </c:barChart>
      <c:catAx>
        <c:axId val="117202304"/>
        <c:scaling>
          <c:orientation val="minMax"/>
        </c:scaling>
        <c:delete val="0"/>
        <c:axPos val="b"/>
        <c:numFmt formatCode="General" sourceLinked="0"/>
        <c:majorTickMark val="out"/>
        <c:minorTickMark val="none"/>
        <c:tickLblPos val="nextTo"/>
        <c:txPr>
          <a:bodyPr/>
          <a:lstStyle/>
          <a:p>
            <a:pPr>
              <a:defRPr sz="1100"/>
            </a:pPr>
            <a:endParaRPr lang="en-US"/>
          </a:p>
        </c:txPr>
        <c:crossAx val="121279616"/>
        <c:crosses val="autoZero"/>
        <c:auto val="1"/>
        <c:lblAlgn val="ctr"/>
        <c:lblOffset val="100"/>
        <c:noMultiLvlLbl val="0"/>
      </c:catAx>
      <c:valAx>
        <c:axId val="12127961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17202304"/>
        <c:crosses val="autoZero"/>
        <c:crossBetween val="between"/>
      </c:valAx>
    </c:plotArea>
    <c:legend>
      <c:legendPos val="r"/>
      <c:layout>
        <c:manualLayout>
          <c:xMode val="edge"/>
          <c:yMode val="edge"/>
          <c:x val="0.16045173675849436"/>
          <c:y val="0.90654063108395355"/>
          <c:w val="0.58974231998597637"/>
          <c:h val="9.3459368916046601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sz="1500" b="1" i="0" u="sng" baseline="0" dirty="0" smtClean="0">
                <a:effectLst/>
              </a:rPr>
              <a:t>Q: Quality of Interaction with Support Services</a:t>
            </a:r>
            <a:endParaRPr lang="en-IE" sz="1500" dirty="0" smtClean="0">
              <a:effectLst/>
            </a:endParaRPr>
          </a:p>
        </c:rich>
      </c:tx>
      <c:layout>
        <c:manualLayout>
          <c:xMode val="edge"/>
          <c:yMode val="edge"/>
          <c:x val="7.1301380469758618E-2"/>
          <c:y val="0"/>
        </c:manualLayout>
      </c:layout>
      <c:overlay val="0"/>
    </c:title>
    <c:autoTitleDeleted val="0"/>
    <c:plotArea>
      <c:layout>
        <c:manualLayout>
          <c:layoutTarget val="inner"/>
          <c:xMode val="edge"/>
          <c:yMode val="edge"/>
          <c:x val="0.20503041699216579"/>
          <c:y val="0.17112679331125535"/>
          <c:w val="0.57806685666397595"/>
          <c:h val="0.74555698692288841"/>
        </c:manualLayout>
      </c:layout>
      <c:barChart>
        <c:barDir val="col"/>
        <c:grouping val="percentStacked"/>
        <c:varyColors val="0"/>
        <c:ser>
          <c:idx val="0"/>
          <c:order val="0"/>
          <c:tx>
            <c:strRef>
              <c:f>Sheet1!$B$1</c:f>
              <c:strCache>
                <c:ptCount val="1"/>
                <c:pt idx="0">
                  <c:v>Poor</c:v>
                </c:pt>
              </c:strCache>
            </c:strRef>
          </c:tx>
          <c:invertIfNegative val="0"/>
          <c:dLbls>
            <c:dLbl>
              <c:idx val="0"/>
              <c:layout>
                <c:manualLayout>
                  <c:x val="-4.6723600715588531E-4"/>
                  <c:y val="-8.751872872682262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6AC-4342-88A7-2F74B5772C51}"/>
                </c:ext>
              </c:extLst>
            </c:dLbl>
            <c:dLbl>
              <c:idx val="1"/>
              <c:layout>
                <c:manualLayout>
                  <c:x val="-1.0264534781310723E-2"/>
                  <c:y val="-1.166907706291927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6AC-4342-88A7-2F74B5772C51}"/>
                </c:ext>
              </c:extLst>
            </c:dLbl>
            <c:dLbl>
              <c:idx val="2"/>
              <c:layout>
                <c:manualLayout>
                  <c:x val="-3.7330022652074775E-3"/>
                  <c:y val="-6.27952475107322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6AC-4342-88A7-2F74B5772C51}"/>
                </c:ext>
              </c:extLst>
            </c:dLbl>
            <c:spPr>
              <a:noFill/>
              <a:ln>
                <a:noFill/>
              </a:ln>
              <a:effectLst/>
            </c:spPr>
            <c:txPr>
              <a:bodyPr anchorCtr="0"/>
              <a:lstStyle/>
              <a:p>
                <a:pPr algn="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0.1</c:v>
                </c:pt>
                <c:pt idx="1">
                  <c:v>0.09</c:v>
                </c:pt>
                <c:pt idx="2">
                  <c:v>0.11</c:v>
                </c:pt>
              </c:numCache>
            </c:numRef>
          </c:val>
          <c:extLst>
            <c:ext xmlns:c16="http://schemas.microsoft.com/office/drawing/2014/chart" uri="{C3380CC4-5D6E-409C-BE32-E72D297353CC}">
              <c16:uniqueId val="{00000003-96AC-4342-88A7-2F74B5772C51}"/>
            </c:ext>
          </c:extLst>
        </c:ser>
        <c:ser>
          <c:idx val="1"/>
          <c:order val="1"/>
          <c:tx>
            <c:strRef>
              <c:f>Sheet1!$C$1</c:f>
              <c:strCache>
                <c:ptCount val="1"/>
                <c:pt idx="0">
                  <c:v>2</c:v>
                </c:pt>
              </c:strCache>
            </c:strRef>
          </c:tx>
          <c:invertIfNegative val="0"/>
          <c:dLbls>
            <c:dLbl>
              <c:idx val="0"/>
              <c:layout>
                <c:manualLayout>
                  <c:x val="2.4691358024691357E-2"/>
                  <c:y val="2.8060326608944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6AC-4342-88A7-2F74B5772C51}"/>
                </c:ext>
              </c:extLst>
            </c:dLbl>
            <c:dLbl>
              <c:idx val="1"/>
              <c:layout>
                <c:manualLayout>
                  <c:x val="1.388888888888888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6AC-4342-88A7-2F74B5772C51}"/>
                </c:ext>
              </c:extLst>
            </c:dLbl>
            <c:dLbl>
              <c:idx val="2"/>
              <c:layout>
                <c:manualLayout>
                  <c:x val="2.314814814814814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6AC-4342-88A7-2F74B5772C51}"/>
                </c:ext>
              </c:extLst>
            </c:dLbl>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0.1</c:v>
                </c:pt>
                <c:pt idx="1">
                  <c:v>0.08</c:v>
                </c:pt>
                <c:pt idx="2">
                  <c:v>0.09</c:v>
                </c:pt>
              </c:numCache>
            </c:numRef>
          </c:val>
          <c:extLst>
            <c:ext xmlns:c16="http://schemas.microsoft.com/office/drawing/2014/chart" uri="{C3380CC4-5D6E-409C-BE32-E72D297353CC}">
              <c16:uniqueId val="{00000007-96AC-4342-88A7-2F74B5772C51}"/>
            </c:ext>
          </c:extLst>
        </c:ser>
        <c:ser>
          <c:idx val="2"/>
          <c:order val="2"/>
          <c:tx>
            <c:strRef>
              <c:f>Sheet1!$D$1</c:f>
              <c:strCache>
                <c:ptCount val="1"/>
                <c:pt idx="0">
                  <c:v>3</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Sheet1!$D$2:$D$4</c:f>
              <c:numCache>
                <c:formatCode>0%</c:formatCode>
                <c:ptCount val="3"/>
                <c:pt idx="0">
                  <c:v>0.13</c:v>
                </c:pt>
                <c:pt idx="1">
                  <c:v>0.11</c:v>
                </c:pt>
                <c:pt idx="2">
                  <c:v>0.09</c:v>
                </c:pt>
              </c:numCache>
            </c:numRef>
          </c:val>
          <c:extLst>
            <c:ext xmlns:c16="http://schemas.microsoft.com/office/drawing/2014/chart" uri="{C3380CC4-5D6E-409C-BE32-E72D297353CC}">
              <c16:uniqueId val="{00000008-96AC-4342-88A7-2F74B5772C51}"/>
            </c:ext>
          </c:extLst>
        </c:ser>
        <c:ser>
          <c:idx val="3"/>
          <c:order val="3"/>
          <c:tx>
            <c:strRef>
              <c:f>Sheet1!$E$1</c:f>
              <c:strCache>
                <c:ptCount val="1"/>
                <c:pt idx="0">
                  <c:v>4</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Sheet1!$E$2:$E$4</c:f>
              <c:numCache>
                <c:formatCode>0%</c:formatCode>
                <c:ptCount val="3"/>
                <c:pt idx="0">
                  <c:v>0.14000000000000001</c:v>
                </c:pt>
                <c:pt idx="1">
                  <c:v>0.15</c:v>
                </c:pt>
                <c:pt idx="2">
                  <c:v>0.2</c:v>
                </c:pt>
              </c:numCache>
            </c:numRef>
          </c:val>
          <c:extLst>
            <c:ext xmlns:c16="http://schemas.microsoft.com/office/drawing/2014/chart" uri="{C3380CC4-5D6E-409C-BE32-E72D297353CC}">
              <c16:uniqueId val="{00000009-96AC-4342-88A7-2F74B5772C51}"/>
            </c:ext>
          </c:extLst>
        </c:ser>
        <c:ser>
          <c:idx val="4"/>
          <c:order val="4"/>
          <c:tx>
            <c:strRef>
              <c:f>Sheet1!$F$1</c:f>
              <c:strCache>
                <c:ptCount val="1"/>
                <c:pt idx="0">
                  <c:v>5</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Sheet1!$F$2:$F$4</c:f>
              <c:numCache>
                <c:formatCode>0%</c:formatCode>
                <c:ptCount val="3"/>
                <c:pt idx="0">
                  <c:v>0.2</c:v>
                </c:pt>
                <c:pt idx="1">
                  <c:v>0.19</c:v>
                </c:pt>
                <c:pt idx="2">
                  <c:v>0.19</c:v>
                </c:pt>
              </c:numCache>
            </c:numRef>
          </c:val>
          <c:extLst>
            <c:ext xmlns:c16="http://schemas.microsoft.com/office/drawing/2014/chart" uri="{C3380CC4-5D6E-409C-BE32-E72D297353CC}">
              <c16:uniqueId val="{0000000A-96AC-4342-88A7-2F74B5772C51}"/>
            </c:ext>
          </c:extLst>
        </c:ser>
        <c:ser>
          <c:idx val="5"/>
          <c:order val="5"/>
          <c:tx>
            <c:strRef>
              <c:f>Sheet1!$G$1</c:f>
              <c:strCache>
                <c:ptCount val="1"/>
                <c:pt idx="0">
                  <c:v>6</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Sheet1!$G$2:$G$4</c:f>
              <c:numCache>
                <c:formatCode>0%</c:formatCode>
                <c:ptCount val="3"/>
                <c:pt idx="0">
                  <c:v>0.17</c:v>
                </c:pt>
                <c:pt idx="1">
                  <c:v>0.18</c:v>
                </c:pt>
                <c:pt idx="2">
                  <c:v>0.16</c:v>
                </c:pt>
              </c:numCache>
            </c:numRef>
          </c:val>
          <c:extLst>
            <c:ext xmlns:c16="http://schemas.microsoft.com/office/drawing/2014/chart" uri="{C3380CC4-5D6E-409C-BE32-E72D297353CC}">
              <c16:uniqueId val="{0000000B-96AC-4342-88A7-2F74B5772C51}"/>
            </c:ext>
          </c:extLst>
        </c:ser>
        <c:ser>
          <c:idx val="6"/>
          <c:order val="6"/>
          <c:tx>
            <c:strRef>
              <c:f>Sheet1!$H$1</c:f>
              <c:strCache>
                <c:ptCount val="1"/>
                <c:pt idx="0">
                  <c:v>Excellent</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Sheet1!$H$2:$H$4</c:f>
              <c:numCache>
                <c:formatCode>0%</c:formatCode>
                <c:ptCount val="3"/>
                <c:pt idx="0">
                  <c:v>0.23</c:v>
                </c:pt>
                <c:pt idx="1">
                  <c:v>0.18</c:v>
                </c:pt>
                <c:pt idx="2">
                  <c:v>0.16</c:v>
                </c:pt>
              </c:numCache>
            </c:numRef>
          </c:val>
          <c:extLst>
            <c:ext xmlns:c16="http://schemas.microsoft.com/office/drawing/2014/chart" uri="{C3380CC4-5D6E-409C-BE32-E72D297353CC}">
              <c16:uniqueId val="{0000000C-96AC-4342-88A7-2F74B5772C51}"/>
            </c:ext>
          </c:extLst>
        </c:ser>
        <c:dLbls>
          <c:dLblPos val="ctr"/>
          <c:showLegendKey val="0"/>
          <c:showVal val="1"/>
          <c:showCatName val="0"/>
          <c:showSerName val="0"/>
          <c:showPercent val="0"/>
          <c:showBubbleSize val="0"/>
        </c:dLbls>
        <c:gapWidth val="150"/>
        <c:overlap val="100"/>
        <c:axId val="122088064"/>
        <c:axId val="122842496"/>
      </c:barChart>
      <c:catAx>
        <c:axId val="122088064"/>
        <c:scaling>
          <c:orientation val="minMax"/>
        </c:scaling>
        <c:delete val="0"/>
        <c:axPos val="b"/>
        <c:numFmt formatCode="General" sourceLinked="1"/>
        <c:majorTickMark val="out"/>
        <c:minorTickMark val="none"/>
        <c:tickLblPos val="nextTo"/>
        <c:txPr>
          <a:bodyPr/>
          <a:lstStyle/>
          <a:p>
            <a:pPr>
              <a:defRPr sz="1400"/>
            </a:pPr>
            <a:endParaRPr lang="en-US"/>
          </a:p>
        </c:txPr>
        <c:crossAx val="122842496"/>
        <c:crosses val="autoZero"/>
        <c:auto val="1"/>
        <c:lblAlgn val="ctr"/>
        <c:lblOffset val="100"/>
        <c:noMultiLvlLbl val="0"/>
      </c:catAx>
      <c:valAx>
        <c:axId val="12284249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22088064"/>
        <c:crosses val="autoZero"/>
        <c:crossBetween val="between"/>
      </c:valAx>
    </c:plotArea>
    <c:legend>
      <c:legendPos val="r"/>
      <c:layout>
        <c:manualLayout>
          <c:xMode val="edge"/>
          <c:yMode val="edge"/>
          <c:x val="0.76872126222123016"/>
          <c:y val="0.18726097771502764"/>
          <c:w val="0.18574115926996881"/>
          <c:h val="0.59554878423361368"/>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3575080019512"/>
          <c:y val="0.26320399410524575"/>
          <c:w val="0.66282028729200004"/>
          <c:h val="0.53032884627291121"/>
        </c:manualLayout>
      </c:layout>
      <c:barChart>
        <c:barDir val="col"/>
        <c:grouping val="percentStacked"/>
        <c:varyColors val="0"/>
        <c:ser>
          <c:idx val="0"/>
          <c:order val="0"/>
          <c:tx>
            <c:strRef>
              <c:f>Sheet1!$B$1</c:f>
              <c:strCache>
                <c:ptCount val="1"/>
                <c:pt idx="0">
                  <c:v>Very little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ISSE</c:v>
                </c:pt>
                <c:pt idx="2">
                  <c:v>IoT's</c:v>
                </c:pt>
              </c:strCache>
            </c:strRef>
          </c:cat>
          <c:val>
            <c:numRef>
              <c:f>Sheet1!$B$2:$B$4</c:f>
              <c:numCache>
                <c:formatCode>0%</c:formatCode>
                <c:ptCount val="3"/>
                <c:pt idx="0">
                  <c:v>0.11</c:v>
                </c:pt>
                <c:pt idx="1">
                  <c:v>0.09</c:v>
                </c:pt>
                <c:pt idx="2">
                  <c:v>0.09</c:v>
                </c:pt>
              </c:numCache>
            </c:numRef>
          </c:val>
          <c:extLst>
            <c:ext xmlns:c16="http://schemas.microsoft.com/office/drawing/2014/chart" uri="{C3380CC4-5D6E-409C-BE32-E72D297353CC}">
              <c16:uniqueId val="{00000000-6C5C-406F-816D-9D3090E876DA}"/>
            </c:ext>
          </c:extLst>
        </c:ser>
        <c:ser>
          <c:idx val="1"/>
          <c:order val="1"/>
          <c:tx>
            <c:strRef>
              <c:f>Sheet1!$C$1</c:f>
              <c:strCache>
                <c:ptCount val="1"/>
                <c:pt idx="0">
                  <c:v>Some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ISSE</c:v>
                </c:pt>
                <c:pt idx="2">
                  <c:v>IoT's</c:v>
                </c:pt>
              </c:strCache>
            </c:strRef>
          </c:cat>
          <c:val>
            <c:numRef>
              <c:f>Sheet1!$C$2:$C$4</c:f>
              <c:numCache>
                <c:formatCode>0%</c:formatCode>
                <c:ptCount val="3"/>
                <c:pt idx="0">
                  <c:v>0.38</c:v>
                </c:pt>
                <c:pt idx="1">
                  <c:v>0.32</c:v>
                </c:pt>
                <c:pt idx="2">
                  <c:v>0.33</c:v>
                </c:pt>
              </c:numCache>
            </c:numRef>
          </c:val>
          <c:extLst>
            <c:ext xmlns:c16="http://schemas.microsoft.com/office/drawing/2014/chart" uri="{C3380CC4-5D6E-409C-BE32-E72D297353CC}">
              <c16:uniqueId val="{00000001-6C5C-406F-816D-9D3090E876DA}"/>
            </c:ext>
          </c:extLst>
        </c:ser>
        <c:ser>
          <c:idx val="2"/>
          <c:order val="2"/>
          <c:tx>
            <c:strRef>
              <c:f>Sheet1!$D$1</c:f>
              <c:strCache>
                <c:ptCount val="1"/>
                <c:pt idx="0">
                  <c:v>Quite a bit</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ISSE</c:v>
                </c:pt>
                <c:pt idx="2">
                  <c:v>IoT's</c:v>
                </c:pt>
              </c:strCache>
            </c:strRef>
          </c:cat>
          <c:val>
            <c:numRef>
              <c:f>Sheet1!$D$2:$D$4</c:f>
              <c:numCache>
                <c:formatCode>0%</c:formatCode>
                <c:ptCount val="3"/>
                <c:pt idx="0">
                  <c:v>0.37</c:v>
                </c:pt>
                <c:pt idx="1">
                  <c:v>0.39</c:v>
                </c:pt>
                <c:pt idx="2">
                  <c:v>0.39</c:v>
                </c:pt>
              </c:numCache>
            </c:numRef>
          </c:val>
          <c:extLst>
            <c:ext xmlns:c16="http://schemas.microsoft.com/office/drawing/2014/chart" uri="{C3380CC4-5D6E-409C-BE32-E72D297353CC}">
              <c16:uniqueId val="{00000002-6C5C-406F-816D-9D3090E876DA}"/>
            </c:ext>
          </c:extLst>
        </c:ser>
        <c:ser>
          <c:idx val="3"/>
          <c:order val="3"/>
          <c:tx>
            <c:strRef>
              <c:f>Sheet1!$E$1</c:f>
              <c:strCache>
                <c:ptCount val="1"/>
                <c:pt idx="0">
                  <c:v>Very much</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ISSE</c:v>
                </c:pt>
                <c:pt idx="2">
                  <c:v>IoT's</c:v>
                </c:pt>
              </c:strCache>
            </c:strRef>
          </c:cat>
          <c:val>
            <c:numRef>
              <c:f>Sheet1!$E$2:$E$4</c:f>
              <c:numCache>
                <c:formatCode>0%</c:formatCode>
                <c:ptCount val="3"/>
                <c:pt idx="0">
                  <c:v>0.14000000000000001</c:v>
                </c:pt>
                <c:pt idx="1">
                  <c:v>0.2</c:v>
                </c:pt>
                <c:pt idx="2">
                  <c:v>0.19</c:v>
                </c:pt>
              </c:numCache>
            </c:numRef>
          </c:val>
          <c:extLst>
            <c:ext xmlns:c16="http://schemas.microsoft.com/office/drawing/2014/chart" uri="{C3380CC4-5D6E-409C-BE32-E72D297353CC}">
              <c16:uniqueId val="{00000003-6C5C-406F-816D-9D3090E876DA}"/>
            </c:ext>
          </c:extLst>
        </c:ser>
        <c:dLbls>
          <c:dLblPos val="ctr"/>
          <c:showLegendKey val="0"/>
          <c:showVal val="1"/>
          <c:showCatName val="0"/>
          <c:showSerName val="0"/>
          <c:showPercent val="0"/>
          <c:showBubbleSize val="0"/>
        </c:dLbls>
        <c:gapWidth val="150"/>
        <c:overlap val="100"/>
        <c:axId val="64408576"/>
        <c:axId val="64951040"/>
      </c:barChart>
      <c:catAx>
        <c:axId val="64408576"/>
        <c:scaling>
          <c:orientation val="minMax"/>
        </c:scaling>
        <c:delete val="0"/>
        <c:axPos val="b"/>
        <c:numFmt formatCode="General" sourceLinked="0"/>
        <c:majorTickMark val="out"/>
        <c:minorTickMark val="none"/>
        <c:tickLblPos val="nextTo"/>
        <c:txPr>
          <a:bodyPr/>
          <a:lstStyle/>
          <a:p>
            <a:pPr>
              <a:defRPr sz="1400"/>
            </a:pPr>
            <a:endParaRPr lang="en-US"/>
          </a:p>
        </c:txPr>
        <c:crossAx val="64951040"/>
        <c:crosses val="autoZero"/>
        <c:auto val="1"/>
        <c:lblAlgn val="ctr"/>
        <c:lblOffset val="100"/>
        <c:noMultiLvlLbl val="0"/>
      </c:catAx>
      <c:valAx>
        <c:axId val="64951040"/>
        <c:scaling>
          <c:orientation val="minMax"/>
        </c:scaling>
        <c:delete val="0"/>
        <c:axPos val="l"/>
        <c:majorGridlines/>
        <c:numFmt formatCode="0%" sourceLinked="1"/>
        <c:majorTickMark val="out"/>
        <c:minorTickMark val="none"/>
        <c:tickLblPos val="nextTo"/>
        <c:txPr>
          <a:bodyPr/>
          <a:lstStyle/>
          <a:p>
            <a:pPr>
              <a:defRPr sz="1400"/>
            </a:pPr>
            <a:endParaRPr lang="en-US"/>
          </a:p>
        </c:txPr>
        <c:crossAx val="64408576"/>
        <c:crosses val="autoZero"/>
        <c:crossBetween val="between"/>
      </c:valAx>
    </c:plotArea>
    <c:legend>
      <c:legendPos val="r"/>
      <c:layout>
        <c:manualLayout>
          <c:xMode val="edge"/>
          <c:yMode val="edge"/>
          <c:x val="0.65466219883896914"/>
          <c:y val="0.69772187277768893"/>
          <c:w val="3.7168188222357117E-2"/>
          <c:h val="1.727352410983520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3575080019512"/>
          <c:y val="0.26320399410524575"/>
          <c:w val="0.66282028729200004"/>
          <c:h val="0.53032884627291121"/>
        </c:manualLayout>
      </c:layout>
      <c:barChart>
        <c:barDir val="col"/>
        <c:grouping val="percentStacked"/>
        <c:varyColors val="0"/>
        <c:ser>
          <c:idx val="0"/>
          <c:order val="0"/>
          <c:tx>
            <c:strRef>
              <c:f>Sheet1!$B$1</c:f>
              <c:strCache>
                <c:ptCount val="1"/>
                <c:pt idx="0">
                  <c:v>Very little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ISSE</c:v>
                </c:pt>
                <c:pt idx="2">
                  <c:v>IoT's</c:v>
                </c:pt>
              </c:strCache>
            </c:strRef>
          </c:cat>
          <c:val>
            <c:numRef>
              <c:f>Sheet1!$B$2:$B$4</c:f>
              <c:numCache>
                <c:formatCode>0%</c:formatCode>
                <c:ptCount val="3"/>
                <c:pt idx="0">
                  <c:v>0.11</c:v>
                </c:pt>
                <c:pt idx="1">
                  <c:v>0.09</c:v>
                </c:pt>
                <c:pt idx="2">
                  <c:v>0.08</c:v>
                </c:pt>
              </c:numCache>
            </c:numRef>
          </c:val>
          <c:extLst>
            <c:ext xmlns:c16="http://schemas.microsoft.com/office/drawing/2014/chart" uri="{C3380CC4-5D6E-409C-BE32-E72D297353CC}">
              <c16:uniqueId val="{00000000-FC66-4709-B4B4-C0B36D79CC89}"/>
            </c:ext>
          </c:extLst>
        </c:ser>
        <c:ser>
          <c:idx val="1"/>
          <c:order val="1"/>
          <c:tx>
            <c:strRef>
              <c:f>Sheet1!$C$1</c:f>
              <c:strCache>
                <c:ptCount val="1"/>
                <c:pt idx="0">
                  <c:v>Some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ISSE</c:v>
                </c:pt>
                <c:pt idx="2">
                  <c:v>IoT's</c:v>
                </c:pt>
              </c:strCache>
            </c:strRef>
          </c:cat>
          <c:val>
            <c:numRef>
              <c:f>Sheet1!$C$2:$C$4</c:f>
              <c:numCache>
                <c:formatCode>0%</c:formatCode>
                <c:ptCount val="3"/>
                <c:pt idx="0">
                  <c:v>0.35</c:v>
                </c:pt>
                <c:pt idx="1">
                  <c:v>0.32</c:v>
                </c:pt>
                <c:pt idx="2">
                  <c:v>0.33</c:v>
                </c:pt>
              </c:numCache>
            </c:numRef>
          </c:val>
          <c:extLst>
            <c:ext xmlns:c16="http://schemas.microsoft.com/office/drawing/2014/chart" uri="{C3380CC4-5D6E-409C-BE32-E72D297353CC}">
              <c16:uniqueId val="{00000001-FC66-4709-B4B4-C0B36D79CC89}"/>
            </c:ext>
          </c:extLst>
        </c:ser>
        <c:ser>
          <c:idx val="2"/>
          <c:order val="2"/>
          <c:tx>
            <c:strRef>
              <c:f>Sheet1!$D$1</c:f>
              <c:strCache>
                <c:ptCount val="1"/>
                <c:pt idx="0">
                  <c:v>Quite a bit</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ISSE</c:v>
                </c:pt>
                <c:pt idx="2">
                  <c:v>IoT's</c:v>
                </c:pt>
              </c:strCache>
            </c:strRef>
          </c:cat>
          <c:val>
            <c:numRef>
              <c:f>Sheet1!$D$2:$D$4</c:f>
              <c:numCache>
                <c:formatCode>0%</c:formatCode>
                <c:ptCount val="3"/>
                <c:pt idx="0">
                  <c:v>0.38</c:v>
                </c:pt>
                <c:pt idx="1">
                  <c:v>0.39</c:v>
                </c:pt>
                <c:pt idx="2">
                  <c:v>0.39</c:v>
                </c:pt>
              </c:numCache>
            </c:numRef>
          </c:val>
          <c:extLst>
            <c:ext xmlns:c16="http://schemas.microsoft.com/office/drawing/2014/chart" uri="{C3380CC4-5D6E-409C-BE32-E72D297353CC}">
              <c16:uniqueId val="{00000002-FC66-4709-B4B4-C0B36D79CC89}"/>
            </c:ext>
          </c:extLst>
        </c:ser>
        <c:ser>
          <c:idx val="3"/>
          <c:order val="3"/>
          <c:tx>
            <c:strRef>
              <c:f>Sheet1!$E$1</c:f>
              <c:strCache>
                <c:ptCount val="1"/>
                <c:pt idx="0">
                  <c:v>Very much</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ISSE</c:v>
                </c:pt>
                <c:pt idx="2">
                  <c:v>IoT's</c:v>
                </c:pt>
              </c:strCache>
            </c:strRef>
          </c:cat>
          <c:val>
            <c:numRef>
              <c:f>Sheet1!$E$2:$E$4</c:f>
              <c:numCache>
                <c:formatCode>0%</c:formatCode>
                <c:ptCount val="3"/>
                <c:pt idx="0">
                  <c:v>0.16</c:v>
                </c:pt>
                <c:pt idx="1">
                  <c:v>0.21</c:v>
                </c:pt>
                <c:pt idx="2">
                  <c:v>0.2</c:v>
                </c:pt>
              </c:numCache>
            </c:numRef>
          </c:val>
          <c:extLst>
            <c:ext xmlns:c16="http://schemas.microsoft.com/office/drawing/2014/chart" uri="{C3380CC4-5D6E-409C-BE32-E72D297353CC}">
              <c16:uniqueId val="{00000003-FC66-4709-B4B4-C0B36D79CC89}"/>
            </c:ext>
          </c:extLst>
        </c:ser>
        <c:dLbls>
          <c:dLblPos val="ctr"/>
          <c:showLegendKey val="0"/>
          <c:showVal val="1"/>
          <c:showCatName val="0"/>
          <c:showSerName val="0"/>
          <c:showPercent val="0"/>
          <c:showBubbleSize val="0"/>
        </c:dLbls>
        <c:gapWidth val="150"/>
        <c:overlap val="100"/>
        <c:axId val="64408576"/>
        <c:axId val="64951040"/>
      </c:barChart>
      <c:catAx>
        <c:axId val="64408576"/>
        <c:scaling>
          <c:orientation val="minMax"/>
        </c:scaling>
        <c:delete val="0"/>
        <c:axPos val="b"/>
        <c:numFmt formatCode="General" sourceLinked="0"/>
        <c:majorTickMark val="out"/>
        <c:minorTickMark val="none"/>
        <c:tickLblPos val="nextTo"/>
        <c:txPr>
          <a:bodyPr/>
          <a:lstStyle/>
          <a:p>
            <a:pPr>
              <a:defRPr sz="1400"/>
            </a:pPr>
            <a:endParaRPr lang="en-US"/>
          </a:p>
        </c:txPr>
        <c:crossAx val="64951040"/>
        <c:crosses val="autoZero"/>
        <c:auto val="1"/>
        <c:lblAlgn val="ctr"/>
        <c:lblOffset val="100"/>
        <c:noMultiLvlLbl val="0"/>
      </c:catAx>
      <c:valAx>
        <c:axId val="64951040"/>
        <c:scaling>
          <c:orientation val="minMax"/>
        </c:scaling>
        <c:delete val="0"/>
        <c:axPos val="l"/>
        <c:majorGridlines/>
        <c:numFmt formatCode="0%" sourceLinked="1"/>
        <c:majorTickMark val="out"/>
        <c:minorTickMark val="none"/>
        <c:tickLblPos val="nextTo"/>
        <c:txPr>
          <a:bodyPr/>
          <a:lstStyle/>
          <a:p>
            <a:pPr>
              <a:defRPr sz="1400"/>
            </a:pPr>
            <a:endParaRPr lang="en-US"/>
          </a:p>
        </c:txPr>
        <c:crossAx val="64408576"/>
        <c:crosses val="autoZero"/>
        <c:crossBetween val="between"/>
      </c:valAx>
    </c:plotArea>
    <c:legend>
      <c:legendPos val="r"/>
      <c:layout>
        <c:manualLayout>
          <c:xMode val="edge"/>
          <c:yMode val="edge"/>
          <c:x val="0.65466219883896914"/>
          <c:y val="0.69772187277768893"/>
          <c:w val="3.7168188222357117E-2"/>
          <c:h val="1.727352410983520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3575080019512"/>
          <c:y val="0.26320399410524575"/>
          <c:w val="0.66282028729200004"/>
          <c:h val="0.53032884627291121"/>
        </c:manualLayout>
      </c:layout>
      <c:barChart>
        <c:barDir val="col"/>
        <c:grouping val="percentStacked"/>
        <c:varyColors val="0"/>
        <c:ser>
          <c:idx val="0"/>
          <c:order val="0"/>
          <c:tx>
            <c:strRef>
              <c:f>Sheet1!$B$1</c:f>
              <c:strCache>
                <c:ptCount val="1"/>
                <c:pt idx="0">
                  <c:v>Very little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Sligo 2019</c:v>
                </c:pt>
                <c:pt idx="1">
                  <c:v>ISSE</c:v>
                </c:pt>
                <c:pt idx="2">
                  <c:v>IoT's</c:v>
                </c:pt>
              </c:strCache>
            </c:strRef>
          </c:cat>
          <c:val>
            <c:numRef>
              <c:f>Sheet1!$B$2:$B$4</c:f>
              <c:numCache>
                <c:formatCode>0%</c:formatCode>
                <c:ptCount val="3"/>
                <c:pt idx="0">
                  <c:v>0.15</c:v>
                </c:pt>
                <c:pt idx="1">
                  <c:v>0.09</c:v>
                </c:pt>
                <c:pt idx="2">
                  <c:v>0.09</c:v>
                </c:pt>
              </c:numCache>
            </c:numRef>
          </c:val>
          <c:extLst>
            <c:ext xmlns:c16="http://schemas.microsoft.com/office/drawing/2014/chart" uri="{C3380CC4-5D6E-409C-BE32-E72D297353CC}">
              <c16:uniqueId val="{00000000-731D-4AE1-97BF-BC49582F1111}"/>
            </c:ext>
          </c:extLst>
        </c:ser>
        <c:ser>
          <c:idx val="1"/>
          <c:order val="1"/>
          <c:tx>
            <c:strRef>
              <c:f>Sheet1!$C$1</c:f>
              <c:strCache>
                <c:ptCount val="1"/>
                <c:pt idx="0">
                  <c:v>Some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Sligo 2019</c:v>
                </c:pt>
                <c:pt idx="1">
                  <c:v>ISSE</c:v>
                </c:pt>
                <c:pt idx="2">
                  <c:v>IoT's</c:v>
                </c:pt>
              </c:strCache>
            </c:strRef>
          </c:cat>
          <c:val>
            <c:numRef>
              <c:f>Sheet1!$C$2:$C$4</c:f>
              <c:numCache>
                <c:formatCode>0%</c:formatCode>
                <c:ptCount val="3"/>
                <c:pt idx="0">
                  <c:v>0.34</c:v>
                </c:pt>
                <c:pt idx="1">
                  <c:v>0.32</c:v>
                </c:pt>
                <c:pt idx="2">
                  <c:v>0.33</c:v>
                </c:pt>
              </c:numCache>
            </c:numRef>
          </c:val>
          <c:extLst>
            <c:ext xmlns:c16="http://schemas.microsoft.com/office/drawing/2014/chart" uri="{C3380CC4-5D6E-409C-BE32-E72D297353CC}">
              <c16:uniqueId val="{00000001-731D-4AE1-97BF-BC49582F1111}"/>
            </c:ext>
          </c:extLst>
        </c:ser>
        <c:ser>
          <c:idx val="2"/>
          <c:order val="2"/>
          <c:tx>
            <c:strRef>
              <c:f>Sheet1!$D$1</c:f>
              <c:strCache>
                <c:ptCount val="1"/>
                <c:pt idx="0">
                  <c:v>Quite a bit</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Sligo 2019</c:v>
                </c:pt>
                <c:pt idx="1">
                  <c:v>ISSE</c:v>
                </c:pt>
                <c:pt idx="2">
                  <c:v>IoT's</c:v>
                </c:pt>
              </c:strCache>
            </c:strRef>
          </c:cat>
          <c:val>
            <c:numRef>
              <c:f>Sheet1!$D$2:$D$4</c:f>
              <c:numCache>
                <c:formatCode>0%</c:formatCode>
                <c:ptCount val="3"/>
                <c:pt idx="0">
                  <c:v>0.36</c:v>
                </c:pt>
                <c:pt idx="1">
                  <c:v>0.39</c:v>
                </c:pt>
                <c:pt idx="2">
                  <c:v>0.39</c:v>
                </c:pt>
              </c:numCache>
            </c:numRef>
          </c:val>
          <c:extLst>
            <c:ext xmlns:c16="http://schemas.microsoft.com/office/drawing/2014/chart" uri="{C3380CC4-5D6E-409C-BE32-E72D297353CC}">
              <c16:uniqueId val="{00000002-731D-4AE1-97BF-BC49582F1111}"/>
            </c:ext>
          </c:extLst>
        </c:ser>
        <c:ser>
          <c:idx val="3"/>
          <c:order val="3"/>
          <c:tx>
            <c:strRef>
              <c:f>Sheet1!$E$1</c:f>
              <c:strCache>
                <c:ptCount val="1"/>
                <c:pt idx="0">
                  <c:v>Very much</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Sligo 2019</c:v>
                </c:pt>
                <c:pt idx="1">
                  <c:v>ISSE</c:v>
                </c:pt>
                <c:pt idx="2">
                  <c:v>IoT's</c:v>
                </c:pt>
              </c:strCache>
            </c:strRef>
          </c:cat>
          <c:val>
            <c:numRef>
              <c:f>Sheet1!$E$2:$E$4</c:f>
              <c:numCache>
                <c:formatCode>0%</c:formatCode>
                <c:ptCount val="3"/>
                <c:pt idx="0">
                  <c:v>0.16</c:v>
                </c:pt>
                <c:pt idx="1">
                  <c:v>0.21</c:v>
                </c:pt>
                <c:pt idx="2">
                  <c:v>0.2</c:v>
                </c:pt>
              </c:numCache>
            </c:numRef>
          </c:val>
          <c:extLst>
            <c:ext xmlns:c16="http://schemas.microsoft.com/office/drawing/2014/chart" uri="{C3380CC4-5D6E-409C-BE32-E72D297353CC}">
              <c16:uniqueId val="{00000003-731D-4AE1-97BF-BC49582F1111}"/>
            </c:ext>
          </c:extLst>
        </c:ser>
        <c:dLbls>
          <c:dLblPos val="ctr"/>
          <c:showLegendKey val="0"/>
          <c:showVal val="1"/>
          <c:showCatName val="0"/>
          <c:showSerName val="0"/>
          <c:showPercent val="0"/>
          <c:showBubbleSize val="0"/>
        </c:dLbls>
        <c:gapWidth val="150"/>
        <c:overlap val="100"/>
        <c:axId val="64408576"/>
        <c:axId val="64951040"/>
      </c:barChart>
      <c:catAx>
        <c:axId val="64408576"/>
        <c:scaling>
          <c:orientation val="minMax"/>
        </c:scaling>
        <c:delete val="0"/>
        <c:axPos val="b"/>
        <c:numFmt formatCode="General" sourceLinked="0"/>
        <c:majorTickMark val="out"/>
        <c:minorTickMark val="none"/>
        <c:tickLblPos val="nextTo"/>
        <c:txPr>
          <a:bodyPr/>
          <a:lstStyle/>
          <a:p>
            <a:pPr>
              <a:defRPr sz="1400"/>
            </a:pPr>
            <a:endParaRPr lang="en-US"/>
          </a:p>
        </c:txPr>
        <c:crossAx val="64951040"/>
        <c:crosses val="autoZero"/>
        <c:auto val="1"/>
        <c:lblAlgn val="ctr"/>
        <c:lblOffset val="100"/>
        <c:noMultiLvlLbl val="0"/>
      </c:catAx>
      <c:valAx>
        <c:axId val="64951040"/>
        <c:scaling>
          <c:orientation val="minMax"/>
        </c:scaling>
        <c:delete val="0"/>
        <c:axPos val="l"/>
        <c:majorGridlines/>
        <c:numFmt formatCode="0%" sourceLinked="1"/>
        <c:majorTickMark val="out"/>
        <c:minorTickMark val="none"/>
        <c:tickLblPos val="nextTo"/>
        <c:txPr>
          <a:bodyPr/>
          <a:lstStyle/>
          <a:p>
            <a:pPr>
              <a:defRPr sz="1400"/>
            </a:pPr>
            <a:endParaRPr lang="en-US"/>
          </a:p>
        </c:txPr>
        <c:crossAx val="64408576"/>
        <c:crosses val="autoZero"/>
        <c:crossBetween val="between"/>
      </c:valAx>
    </c:plotArea>
    <c:legend>
      <c:legendPos val="r"/>
      <c:layout>
        <c:manualLayout>
          <c:xMode val="edge"/>
          <c:yMode val="edge"/>
          <c:x val="0.65466219883896914"/>
          <c:y val="0.69772187277768893"/>
          <c:w val="3.7168188222357117E-2"/>
          <c:h val="1.727352410983520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sz="1500" b="1" i="0" u="none" baseline="0" dirty="0" smtClean="0">
                <a:effectLst/>
              </a:rPr>
              <a:t>Q: Providing support to help students succeed academically 2017-2019</a:t>
            </a:r>
            <a:endParaRPr lang="en-IE" sz="1500" u="none" dirty="0" smtClean="0">
              <a:effectLst/>
            </a:endParaRPr>
          </a:p>
          <a:p>
            <a:pPr>
              <a:defRPr/>
            </a:pPr>
            <a:endParaRPr lang="en-IE" sz="1500" dirty="0" smtClean="0">
              <a:effectLst/>
            </a:endParaRPr>
          </a:p>
          <a:p>
            <a:pPr>
              <a:defRPr/>
            </a:pPr>
            <a:r>
              <a:rPr lang="en-IE" sz="1100" b="1" i="1" baseline="0" dirty="0" smtClean="0">
                <a:effectLst/>
              </a:rPr>
              <a:t>(Q: How much does your institution emphasise?)</a:t>
            </a:r>
            <a:endParaRPr lang="en-IE" sz="1100" dirty="0">
              <a:effectLst/>
            </a:endParaRPr>
          </a:p>
        </c:rich>
      </c:tx>
      <c:layout>
        <c:manualLayout>
          <c:xMode val="edge"/>
          <c:yMode val="edge"/>
          <c:x val="0.10830603117023564"/>
          <c:y val="2.8974456342364001E-2"/>
        </c:manualLayout>
      </c:layout>
      <c:overlay val="0"/>
    </c:title>
    <c:autoTitleDeleted val="0"/>
    <c:plotArea>
      <c:layout/>
      <c:barChart>
        <c:barDir val="col"/>
        <c:grouping val="percentStacked"/>
        <c:varyColors val="0"/>
        <c:ser>
          <c:idx val="0"/>
          <c:order val="0"/>
          <c:tx>
            <c:strRef>
              <c:f>Sheet1!$B$1</c:f>
              <c:strCache>
                <c:ptCount val="1"/>
                <c:pt idx="0">
                  <c:v>Very little</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0.11</c:v>
                </c:pt>
                <c:pt idx="1">
                  <c:v>0.11</c:v>
                </c:pt>
                <c:pt idx="2">
                  <c:v>0.15</c:v>
                </c:pt>
              </c:numCache>
            </c:numRef>
          </c:val>
          <c:extLst>
            <c:ext xmlns:c16="http://schemas.microsoft.com/office/drawing/2014/chart" uri="{C3380CC4-5D6E-409C-BE32-E72D297353CC}">
              <c16:uniqueId val="{00000000-2362-4B4E-85D6-74E7B2F322D5}"/>
            </c:ext>
          </c:extLst>
        </c:ser>
        <c:ser>
          <c:idx val="1"/>
          <c:order val="1"/>
          <c:tx>
            <c:strRef>
              <c:f>Sheet1!$C$1</c:f>
              <c:strCache>
                <c:ptCount val="1"/>
                <c:pt idx="0">
                  <c:v>Some</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0.38</c:v>
                </c:pt>
                <c:pt idx="1">
                  <c:v>0.35</c:v>
                </c:pt>
                <c:pt idx="2">
                  <c:v>0.34</c:v>
                </c:pt>
              </c:numCache>
            </c:numRef>
          </c:val>
          <c:extLst>
            <c:ext xmlns:c16="http://schemas.microsoft.com/office/drawing/2014/chart" uri="{C3380CC4-5D6E-409C-BE32-E72D297353CC}">
              <c16:uniqueId val="{00000001-2362-4B4E-85D6-74E7B2F322D5}"/>
            </c:ext>
          </c:extLst>
        </c:ser>
        <c:ser>
          <c:idx val="2"/>
          <c:order val="2"/>
          <c:tx>
            <c:strRef>
              <c:f>Sheet1!$D$1</c:f>
              <c:strCache>
                <c:ptCount val="1"/>
                <c:pt idx="0">
                  <c:v>Quite a bit</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Sheet1!$D$2:$D$4</c:f>
              <c:numCache>
                <c:formatCode>0%</c:formatCode>
                <c:ptCount val="3"/>
                <c:pt idx="0">
                  <c:v>0.37</c:v>
                </c:pt>
                <c:pt idx="1">
                  <c:v>0.38</c:v>
                </c:pt>
                <c:pt idx="2">
                  <c:v>0.36</c:v>
                </c:pt>
              </c:numCache>
            </c:numRef>
          </c:val>
          <c:extLst>
            <c:ext xmlns:c16="http://schemas.microsoft.com/office/drawing/2014/chart" uri="{C3380CC4-5D6E-409C-BE32-E72D297353CC}">
              <c16:uniqueId val="{00000002-2362-4B4E-85D6-74E7B2F322D5}"/>
            </c:ext>
          </c:extLst>
        </c:ser>
        <c:ser>
          <c:idx val="3"/>
          <c:order val="3"/>
          <c:tx>
            <c:strRef>
              <c:f>Sheet1!$E$1</c:f>
              <c:strCache>
                <c:ptCount val="1"/>
                <c:pt idx="0">
                  <c:v>Very much</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Sheet1!$E$2:$E$4</c:f>
              <c:numCache>
                <c:formatCode>0%</c:formatCode>
                <c:ptCount val="3"/>
                <c:pt idx="0">
                  <c:v>0.14000000000000001</c:v>
                </c:pt>
                <c:pt idx="1">
                  <c:v>0.16</c:v>
                </c:pt>
                <c:pt idx="2">
                  <c:v>0.16</c:v>
                </c:pt>
              </c:numCache>
            </c:numRef>
          </c:val>
          <c:extLst>
            <c:ext xmlns:c16="http://schemas.microsoft.com/office/drawing/2014/chart" uri="{C3380CC4-5D6E-409C-BE32-E72D297353CC}">
              <c16:uniqueId val="{00000003-2362-4B4E-85D6-74E7B2F322D5}"/>
            </c:ext>
          </c:extLst>
        </c:ser>
        <c:dLbls>
          <c:dLblPos val="ctr"/>
          <c:showLegendKey val="0"/>
          <c:showVal val="1"/>
          <c:showCatName val="0"/>
          <c:showSerName val="0"/>
          <c:showPercent val="0"/>
          <c:showBubbleSize val="0"/>
        </c:dLbls>
        <c:gapWidth val="150"/>
        <c:overlap val="100"/>
        <c:axId val="94459776"/>
        <c:axId val="94461312"/>
      </c:barChart>
      <c:catAx>
        <c:axId val="94459776"/>
        <c:scaling>
          <c:orientation val="minMax"/>
        </c:scaling>
        <c:delete val="0"/>
        <c:axPos val="b"/>
        <c:numFmt formatCode="General" sourceLinked="1"/>
        <c:majorTickMark val="out"/>
        <c:minorTickMark val="none"/>
        <c:tickLblPos val="nextTo"/>
        <c:txPr>
          <a:bodyPr/>
          <a:lstStyle/>
          <a:p>
            <a:pPr>
              <a:defRPr sz="1400"/>
            </a:pPr>
            <a:endParaRPr lang="en-US"/>
          </a:p>
        </c:txPr>
        <c:crossAx val="94461312"/>
        <c:crosses val="autoZero"/>
        <c:auto val="1"/>
        <c:lblAlgn val="ctr"/>
        <c:lblOffset val="100"/>
        <c:noMultiLvlLbl val="0"/>
      </c:catAx>
      <c:valAx>
        <c:axId val="94461312"/>
        <c:scaling>
          <c:orientation val="minMax"/>
        </c:scaling>
        <c:delete val="0"/>
        <c:axPos val="l"/>
        <c:majorGridlines/>
        <c:numFmt formatCode="0%" sourceLinked="1"/>
        <c:majorTickMark val="out"/>
        <c:minorTickMark val="none"/>
        <c:tickLblPos val="nextTo"/>
        <c:txPr>
          <a:bodyPr/>
          <a:lstStyle/>
          <a:p>
            <a:pPr>
              <a:defRPr sz="1400"/>
            </a:pPr>
            <a:endParaRPr lang="en-US"/>
          </a:p>
        </c:txPr>
        <c:crossAx val="94459776"/>
        <c:crosses val="autoZero"/>
        <c:crossBetween val="between"/>
      </c:valAx>
    </c:plotArea>
    <c:legend>
      <c:legendPos val="r"/>
      <c:layout/>
      <c:overlay val="0"/>
      <c:txPr>
        <a:bodyPr/>
        <a:lstStyle/>
        <a:p>
          <a:pPr>
            <a:defRPr sz="1400"/>
          </a:pPr>
          <a:endParaRPr lang="en-US"/>
        </a:p>
      </c:txPr>
    </c:legend>
    <c:plotVisOnly val="1"/>
    <c:dispBlanksAs val="gap"/>
    <c:showDLblsOverMax val="0"/>
  </c:chart>
  <c:spPr>
    <a:solidFill>
      <a:schemeClr val="bg1">
        <a:alpha val="70000"/>
      </a:schemeClr>
    </a:solidFill>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93649487530102"/>
          <c:y val="0.27171189735279688"/>
          <c:w val="0.69517642046160188"/>
          <c:h val="0.36675744360661905"/>
        </c:manualLayout>
      </c:layout>
      <c:barChart>
        <c:barDir val="col"/>
        <c:grouping val="percentStacked"/>
        <c:varyColors val="0"/>
        <c:ser>
          <c:idx val="0"/>
          <c:order val="0"/>
          <c:tx>
            <c:strRef>
              <c:f>Sheet1!$B$1</c:f>
              <c:strCache>
                <c:ptCount val="1"/>
                <c:pt idx="0">
                  <c:v>Very little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ISSE</c:v>
                </c:pt>
                <c:pt idx="2">
                  <c:v>IoT's</c:v>
                </c:pt>
              </c:strCache>
            </c:strRef>
          </c:cat>
          <c:val>
            <c:numRef>
              <c:f>Sheet1!$B$2:$B$4</c:f>
              <c:numCache>
                <c:formatCode>0%</c:formatCode>
                <c:ptCount val="3"/>
                <c:pt idx="0">
                  <c:v>0.16</c:v>
                </c:pt>
                <c:pt idx="1">
                  <c:v>0.17</c:v>
                </c:pt>
                <c:pt idx="2">
                  <c:v>0.16</c:v>
                </c:pt>
              </c:numCache>
            </c:numRef>
          </c:val>
          <c:extLst>
            <c:ext xmlns:c16="http://schemas.microsoft.com/office/drawing/2014/chart" uri="{C3380CC4-5D6E-409C-BE32-E72D297353CC}">
              <c16:uniqueId val="{00000000-9FB3-4F8B-9442-6DABCE18E259}"/>
            </c:ext>
          </c:extLst>
        </c:ser>
        <c:ser>
          <c:idx val="1"/>
          <c:order val="1"/>
          <c:tx>
            <c:strRef>
              <c:f>Sheet1!$C$1</c:f>
              <c:strCache>
                <c:ptCount val="1"/>
                <c:pt idx="0">
                  <c:v>Some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ISSE</c:v>
                </c:pt>
                <c:pt idx="2">
                  <c:v>IoT's</c:v>
                </c:pt>
              </c:strCache>
            </c:strRef>
          </c:cat>
          <c:val>
            <c:numRef>
              <c:f>Sheet1!$C$2:$C$4</c:f>
              <c:numCache>
                <c:formatCode>0%</c:formatCode>
                <c:ptCount val="3"/>
                <c:pt idx="0">
                  <c:v>0.33</c:v>
                </c:pt>
                <c:pt idx="1">
                  <c:v>0.34</c:v>
                </c:pt>
                <c:pt idx="2">
                  <c:v>0.34</c:v>
                </c:pt>
              </c:numCache>
            </c:numRef>
          </c:val>
          <c:extLst>
            <c:ext xmlns:c16="http://schemas.microsoft.com/office/drawing/2014/chart" uri="{C3380CC4-5D6E-409C-BE32-E72D297353CC}">
              <c16:uniqueId val="{00000001-9FB3-4F8B-9442-6DABCE18E259}"/>
            </c:ext>
          </c:extLst>
        </c:ser>
        <c:ser>
          <c:idx val="2"/>
          <c:order val="2"/>
          <c:tx>
            <c:strRef>
              <c:f>Sheet1!$D$1</c:f>
              <c:strCache>
                <c:ptCount val="1"/>
                <c:pt idx="0">
                  <c:v>Quite a bit</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ISSE</c:v>
                </c:pt>
                <c:pt idx="2">
                  <c:v>IoT's</c:v>
                </c:pt>
              </c:strCache>
            </c:strRef>
          </c:cat>
          <c:val>
            <c:numRef>
              <c:f>Sheet1!$D$2:$D$4</c:f>
              <c:numCache>
                <c:formatCode>0%</c:formatCode>
                <c:ptCount val="3"/>
                <c:pt idx="0">
                  <c:v>0.35</c:v>
                </c:pt>
                <c:pt idx="1">
                  <c:v>0.32</c:v>
                </c:pt>
                <c:pt idx="2">
                  <c:v>0.33</c:v>
                </c:pt>
              </c:numCache>
            </c:numRef>
          </c:val>
          <c:extLst>
            <c:ext xmlns:c16="http://schemas.microsoft.com/office/drawing/2014/chart" uri="{C3380CC4-5D6E-409C-BE32-E72D297353CC}">
              <c16:uniqueId val="{00000002-9FB3-4F8B-9442-6DABCE18E259}"/>
            </c:ext>
          </c:extLst>
        </c:ser>
        <c:ser>
          <c:idx val="3"/>
          <c:order val="3"/>
          <c:tx>
            <c:strRef>
              <c:f>Sheet1!$E$1</c:f>
              <c:strCache>
                <c:ptCount val="1"/>
                <c:pt idx="0">
                  <c:v>Very much</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ISSE</c:v>
                </c:pt>
                <c:pt idx="2">
                  <c:v>IoT's</c:v>
                </c:pt>
              </c:strCache>
            </c:strRef>
          </c:cat>
          <c:val>
            <c:numRef>
              <c:f>Sheet1!$E$2:$E$4</c:f>
              <c:numCache>
                <c:formatCode>0%</c:formatCode>
                <c:ptCount val="3"/>
                <c:pt idx="0">
                  <c:v>0.16</c:v>
                </c:pt>
                <c:pt idx="1">
                  <c:v>0.17</c:v>
                </c:pt>
                <c:pt idx="2">
                  <c:v>0.17</c:v>
                </c:pt>
              </c:numCache>
            </c:numRef>
          </c:val>
          <c:extLst>
            <c:ext xmlns:c16="http://schemas.microsoft.com/office/drawing/2014/chart" uri="{C3380CC4-5D6E-409C-BE32-E72D297353CC}">
              <c16:uniqueId val="{00000003-9FB3-4F8B-9442-6DABCE18E259}"/>
            </c:ext>
          </c:extLst>
        </c:ser>
        <c:dLbls>
          <c:dLblPos val="ctr"/>
          <c:showLegendKey val="0"/>
          <c:showVal val="1"/>
          <c:showCatName val="0"/>
          <c:showSerName val="0"/>
          <c:showPercent val="0"/>
          <c:showBubbleSize val="0"/>
        </c:dLbls>
        <c:gapWidth val="150"/>
        <c:overlap val="100"/>
        <c:axId val="89659264"/>
        <c:axId val="89660800"/>
      </c:barChart>
      <c:catAx>
        <c:axId val="89659264"/>
        <c:scaling>
          <c:orientation val="minMax"/>
        </c:scaling>
        <c:delete val="0"/>
        <c:axPos val="b"/>
        <c:numFmt formatCode="General" sourceLinked="0"/>
        <c:majorTickMark val="out"/>
        <c:minorTickMark val="none"/>
        <c:tickLblPos val="nextTo"/>
        <c:txPr>
          <a:bodyPr/>
          <a:lstStyle/>
          <a:p>
            <a:pPr>
              <a:defRPr sz="1400"/>
            </a:pPr>
            <a:endParaRPr lang="en-US"/>
          </a:p>
        </c:txPr>
        <c:crossAx val="89660800"/>
        <c:crosses val="autoZero"/>
        <c:auto val="1"/>
        <c:lblAlgn val="ctr"/>
        <c:lblOffset val="100"/>
        <c:noMultiLvlLbl val="0"/>
      </c:catAx>
      <c:valAx>
        <c:axId val="89660800"/>
        <c:scaling>
          <c:orientation val="minMax"/>
        </c:scaling>
        <c:delete val="0"/>
        <c:axPos val="l"/>
        <c:majorGridlines/>
        <c:numFmt formatCode="0%" sourceLinked="1"/>
        <c:majorTickMark val="out"/>
        <c:minorTickMark val="none"/>
        <c:tickLblPos val="nextTo"/>
        <c:txPr>
          <a:bodyPr/>
          <a:lstStyle/>
          <a:p>
            <a:pPr>
              <a:defRPr sz="1400"/>
            </a:pPr>
            <a:endParaRPr lang="en-US"/>
          </a:p>
        </c:txPr>
        <c:crossAx val="89659264"/>
        <c:crosses val="autoZero"/>
        <c:crossBetween val="between"/>
      </c:valAx>
    </c:plotArea>
    <c:legend>
      <c:legendPos val="r"/>
      <c:layout>
        <c:manualLayout>
          <c:xMode val="edge"/>
          <c:yMode val="edge"/>
          <c:x val="0.31956588612105541"/>
          <c:y val="0.77501072725238485"/>
          <c:w val="0.35359372183772031"/>
          <c:h val="0.20937481941946198"/>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93649487530102"/>
          <c:y val="0.27171189735279688"/>
          <c:w val="0.69517642046160188"/>
          <c:h val="0.36675744360661905"/>
        </c:manualLayout>
      </c:layout>
      <c:barChart>
        <c:barDir val="col"/>
        <c:grouping val="percentStacked"/>
        <c:varyColors val="0"/>
        <c:ser>
          <c:idx val="0"/>
          <c:order val="0"/>
          <c:tx>
            <c:strRef>
              <c:f>Sheet1!$B$1</c:f>
              <c:strCache>
                <c:ptCount val="1"/>
                <c:pt idx="0">
                  <c:v>Very little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ISSE</c:v>
                </c:pt>
                <c:pt idx="2">
                  <c:v>IoT's</c:v>
                </c:pt>
              </c:strCache>
            </c:strRef>
          </c:cat>
          <c:val>
            <c:numRef>
              <c:f>Sheet1!$B$2:$B$4</c:f>
              <c:numCache>
                <c:formatCode>0%</c:formatCode>
                <c:ptCount val="3"/>
                <c:pt idx="0">
                  <c:v>0.15</c:v>
                </c:pt>
                <c:pt idx="1">
                  <c:v>0.16</c:v>
                </c:pt>
                <c:pt idx="2">
                  <c:v>0.16</c:v>
                </c:pt>
              </c:numCache>
            </c:numRef>
          </c:val>
          <c:extLst>
            <c:ext xmlns:c16="http://schemas.microsoft.com/office/drawing/2014/chart" uri="{C3380CC4-5D6E-409C-BE32-E72D297353CC}">
              <c16:uniqueId val="{00000000-B8A7-43EB-8806-4CE694680404}"/>
            </c:ext>
          </c:extLst>
        </c:ser>
        <c:ser>
          <c:idx val="1"/>
          <c:order val="1"/>
          <c:tx>
            <c:strRef>
              <c:f>Sheet1!$C$1</c:f>
              <c:strCache>
                <c:ptCount val="1"/>
                <c:pt idx="0">
                  <c:v>Some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ISSE</c:v>
                </c:pt>
                <c:pt idx="2">
                  <c:v>IoT's</c:v>
                </c:pt>
              </c:strCache>
            </c:strRef>
          </c:cat>
          <c:val>
            <c:numRef>
              <c:f>Sheet1!$C$2:$C$4</c:f>
              <c:numCache>
                <c:formatCode>0%</c:formatCode>
                <c:ptCount val="3"/>
                <c:pt idx="0">
                  <c:v>0.37</c:v>
                </c:pt>
                <c:pt idx="1">
                  <c:v>0.34</c:v>
                </c:pt>
                <c:pt idx="2">
                  <c:v>0.34</c:v>
                </c:pt>
              </c:numCache>
            </c:numRef>
          </c:val>
          <c:extLst>
            <c:ext xmlns:c16="http://schemas.microsoft.com/office/drawing/2014/chart" uri="{C3380CC4-5D6E-409C-BE32-E72D297353CC}">
              <c16:uniqueId val="{00000001-B8A7-43EB-8806-4CE694680404}"/>
            </c:ext>
          </c:extLst>
        </c:ser>
        <c:ser>
          <c:idx val="2"/>
          <c:order val="2"/>
          <c:tx>
            <c:strRef>
              <c:f>Sheet1!$D$1</c:f>
              <c:strCache>
                <c:ptCount val="1"/>
                <c:pt idx="0">
                  <c:v>Quite a bit</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ISSE</c:v>
                </c:pt>
                <c:pt idx="2">
                  <c:v>IoT's</c:v>
                </c:pt>
              </c:strCache>
            </c:strRef>
          </c:cat>
          <c:val>
            <c:numRef>
              <c:f>Sheet1!$D$2:$D$4</c:f>
              <c:numCache>
                <c:formatCode>0%</c:formatCode>
                <c:ptCount val="3"/>
                <c:pt idx="0">
                  <c:v>0.31</c:v>
                </c:pt>
                <c:pt idx="1">
                  <c:v>0.33</c:v>
                </c:pt>
                <c:pt idx="2">
                  <c:v>0.33</c:v>
                </c:pt>
              </c:numCache>
            </c:numRef>
          </c:val>
          <c:extLst>
            <c:ext xmlns:c16="http://schemas.microsoft.com/office/drawing/2014/chart" uri="{C3380CC4-5D6E-409C-BE32-E72D297353CC}">
              <c16:uniqueId val="{00000002-B8A7-43EB-8806-4CE694680404}"/>
            </c:ext>
          </c:extLst>
        </c:ser>
        <c:ser>
          <c:idx val="3"/>
          <c:order val="3"/>
          <c:tx>
            <c:strRef>
              <c:f>Sheet1!$E$1</c:f>
              <c:strCache>
                <c:ptCount val="1"/>
                <c:pt idx="0">
                  <c:v>Very much</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ISSE</c:v>
                </c:pt>
                <c:pt idx="2">
                  <c:v>IoT's</c:v>
                </c:pt>
              </c:strCache>
            </c:strRef>
          </c:cat>
          <c:val>
            <c:numRef>
              <c:f>Sheet1!$E$2:$E$4</c:f>
              <c:numCache>
                <c:formatCode>0%</c:formatCode>
                <c:ptCount val="3"/>
                <c:pt idx="0">
                  <c:v>0.18</c:v>
                </c:pt>
                <c:pt idx="1">
                  <c:v>0.18</c:v>
                </c:pt>
                <c:pt idx="2">
                  <c:v>0.17</c:v>
                </c:pt>
              </c:numCache>
            </c:numRef>
          </c:val>
          <c:extLst>
            <c:ext xmlns:c16="http://schemas.microsoft.com/office/drawing/2014/chart" uri="{C3380CC4-5D6E-409C-BE32-E72D297353CC}">
              <c16:uniqueId val="{00000003-B8A7-43EB-8806-4CE694680404}"/>
            </c:ext>
          </c:extLst>
        </c:ser>
        <c:dLbls>
          <c:dLblPos val="ctr"/>
          <c:showLegendKey val="0"/>
          <c:showVal val="1"/>
          <c:showCatName val="0"/>
          <c:showSerName val="0"/>
          <c:showPercent val="0"/>
          <c:showBubbleSize val="0"/>
        </c:dLbls>
        <c:gapWidth val="150"/>
        <c:overlap val="100"/>
        <c:axId val="89659264"/>
        <c:axId val="89660800"/>
      </c:barChart>
      <c:catAx>
        <c:axId val="89659264"/>
        <c:scaling>
          <c:orientation val="minMax"/>
        </c:scaling>
        <c:delete val="0"/>
        <c:axPos val="b"/>
        <c:numFmt formatCode="General" sourceLinked="0"/>
        <c:majorTickMark val="out"/>
        <c:minorTickMark val="none"/>
        <c:tickLblPos val="nextTo"/>
        <c:txPr>
          <a:bodyPr/>
          <a:lstStyle/>
          <a:p>
            <a:pPr>
              <a:defRPr sz="1400"/>
            </a:pPr>
            <a:endParaRPr lang="en-US"/>
          </a:p>
        </c:txPr>
        <c:crossAx val="89660800"/>
        <c:crosses val="autoZero"/>
        <c:auto val="1"/>
        <c:lblAlgn val="ctr"/>
        <c:lblOffset val="100"/>
        <c:noMultiLvlLbl val="0"/>
      </c:catAx>
      <c:valAx>
        <c:axId val="89660800"/>
        <c:scaling>
          <c:orientation val="minMax"/>
        </c:scaling>
        <c:delete val="0"/>
        <c:axPos val="l"/>
        <c:majorGridlines/>
        <c:numFmt formatCode="0%" sourceLinked="1"/>
        <c:majorTickMark val="out"/>
        <c:minorTickMark val="none"/>
        <c:tickLblPos val="nextTo"/>
        <c:txPr>
          <a:bodyPr/>
          <a:lstStyle/>
          <a:p>
            <a:pPr>
              <a:defRPr sz="1400"/>
            </a:pPr>
            <a:endParaRPr lang="en-US"/>
          </a:p>
        </c:txPr>
        <c:crossAx val="89659264"/>
        <c:crosses val="autoZero"/>
        <c:crossBetween val="between"/>
      </c:valAx>
    </c:plotArea>
    <c:legend>
      <c:legendPos val="r"/>
      <c:layout>
        <c:manualLayout>
          <c:xMode val="edge"/>
          <c:yMode val="edge"/>
          <c:x val="0.31956588612105541"/>
          <c:y val="0.77501072725238485"/>
          <c:w val="0.35359372183772031"/>
          <c:h val="0.20937481941946198"/>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45530411905053E-2"/>
          <c:y val="6.7235342437171858E-2"/>
          <c:w val="0.79695686740479865"/>
          <c:h val="0.52377046018597495"/>
        </c:manualLayout>
      </c:layout>
      <c:barChart>
        <c:barDir val="col"/>
        <c:grouping val="clustered"/>
        <c:varyColors val="0"/>
        <c:ser>
          <c:idx val="0"/>
          <c:order val="0"/>
          <c:tx>
            <c:strRef>
              <c:f>Sheet1!$B$1</c:f>
              <c:strCache>
                <c:ptCount val="1"/>
                <c:pt idx="0">
                  <c:v>IT Sligo 2019</c:v>
                </c:pt>
              </c:strCache>
            </c:strRef>
          </c:tx>
          <c:invertIfNegative val="0"/>
          <c:dLbls>
            <c:dLbl>
              <c:idx val="0"/>
              <c:layout>
                <c:manualLayout>
                  <c:x val="0"/>
                  <c:y val="0.25235953470308786"/>
                </c:manualLayout>
              </c:layout>
              <c:tx>
                <c:rich>
                  <a:bodyPr/>
                  <a:lstStyle/>
                  <a:p>
                    <a:r>
                      <a:rPr lang="en-US" dirty="0" smtClean="0"/>
                      <a:t>33.4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F66-43FC-B20C-ACBEFFA3F3F3}"/>
                </c:ext>
              </c:extLst>
            </c:dLbl>
            <c:spPr>
              <a:noFill/>
              <a:ln>
                <a:noFill/>
              </a:ln>
              <a:effectLst/>
            </c:spPr>
            <c:txPr>
              <a:bodyPr rot="-5400000" vert="horz"/>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Higher Order Learning</c:v>
                </c:pt>
                <c:pt idx="1">
                  <c:v>Reflective and Integrative Learning</c:v>
                </c:pt>
                <c:pt idx="2">
                  <c:v>Quantitative Reasoning</c:v>
                </c:pt>
                <c:pt idx="3">
                  <c:v>Learning Strategies</c:v>
                </c:pt>
                <c:pt idx="4">
                  <c:v>Collaborative Learning</c:v>
                </c:pt>
                <c:pt idx="5">
                  <c:v>Student Faculty Interaction</c:v>
                </c:pt>
                <c:pt idx="6">
                  <c:v>Effective Teaching Practices</c:v>
                </c:pt>
                <c:pt idx="7">
                  <c:v>Quality of Interactions</c:v>
                </c:pt>
                <c:pt idx="8">
                  <c:v>Supportive Environment</c:v>
                </c:pt>
              </c:strCache>
            </c:strRef>
          </c:cat>
          <c:val>
            <c:numRef>
              <c:f>Sheet1!$B$2:$B$10</c:f>
              <c:numCache>
                <c:formatCode>0.0</c:formatCode>
                <c:ptCount val="9"/>
                <c:pt idx="0">
                  <c:v>33.4</c:v>
                </c:pt>
                <c:pt idx="1">
                  <c:v>26.9</c:v>
                </c:pt>
                <c:pt idx="2">
                  <c:v>18.7</c:v>
                </c:pt>
                <c:pt idx="3">
                  <c:v>29.6</c:v>
                </c:pt>
                <c:pt idx="4">
                  <c:v>25.3</c:v>
                </c:pt>
                <c:pt idx="5">
                  <c:v>11.6</c:v>
                </c:pt>
                <c:pt idx="6">
                  <c:v>34.200000000000003</c:v>
                </c:pt>
                <c:pt idx="7">
                  <c:v>37</c:v>
                </c:pt>
                <c:pt idx="8">
                  <c:v>25.1</c:v>
                </c:pt>
              </c:numCache>
            </c:numRef>
          </c:val>
          <c:extLst>
            <c:ext xmlns:c16="http://schemas.microsoft.com/office/drawing/2014/chart" uri="{C3380CC4-5D6E-409C-BE32-E72D297353CC}">
              <c16:uniqueId val="{00000001-0F66-43FC-B20C-ACBEFFA3F3F3}"/>
            </c:ext>
          </c:extLst>
        </c:ser>
        <c:ser>
          <c:idx val="1"/>
          <c:order val="1"/>
          <c:tx>
            <c:strRef>
              <c:f>Sheet1!$C$1</c:f>
              <c:strCache>
                <c:ptCount val="1"/>
                <c:pt idx="0">
                  <c:v>All ISSE</c:v>
                </c:pt>
              </c:strCache>
            </c:strRef>
          </c:tx>
          <c:invertIfNegative val="0"/>
          <c:dLbls>
            <c:spPr>
              <a:noFill/>
              <a:ln>
                <a:noFill/>
              </a:ln>
              <a:effectLst/>
            </c:spPr>
            <c:txPr>
              <a:bodyPr rot="-5400000" vert="horz"/>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Higher Order Learning</c:v>
                </c:pt>
                <c:pt idx="1">
                  <c:v>Reflective and Integrative Learning</c:v>
                </c:pt>
                <c:pt idx="2">
                  <c:v>Quantitative Reasoning</c:v>
                </c:pt>
                <c:pt idx="3">
                  <c:v>Learning Strategies</c:v>
                </c:pt>
                <c:pt idx="4">
                  <c:v>Collaborative Learning</c:v>
                </c:pt>
                <c:pt idx="5">
                  <c:v>Student Faculty Interaction</c:v>
                </c:pt>
                <c:pt idx="6">
                  <c:v>Effective Teaching Practices</c:v>
                </c:pt>
                <c:pt idx="7">
                  <c:v>Quality of Interactions</c:v>
                </c:pt>
                <c:pt idx="8">
                  <c:v>Supportive Environment</c:v>
                </c:pt>
              </c:strCache>
            </c:strRef>
          </c:cat>
          <c:val>
            <c:numRef>
              <c:f>Sheet1!$C$2:$C$10</c:f>
              <c:numCache>
                <c:formatCode>0.0</c:formatCode>
                <c:ptCount val="9"/>
                <c:pt idx="0">
                  <c:v>36.5</c:v>
                </c:pt>
                <c:pt idx="1">
                  <c:v>30.9</c:v>
                </c:pt>
                <c:pt idx="2">
                  <c:v>20.2</c:v>
                </c:pt>
                <c:pt idx="3">
                  <c:v>31</c:v>
                </c:pt>
                <c:pt idx="4">
                  <c:v>31</c:v>
                </c:pt>
                <c:pt idx="5">
                  <c:v>14.3</c:v>
                </c:pt>
                <c:pt idx="6">
                  <c:v>34.700000000000003</c:v>
                </c:pt>
                <c:pt idx="7">
                  <c:v>39.299999999999997</c:v>
                </c:pt>
                <c:pt idx="8">
                  <c:v>28.7</c:v>
                </c:pt>
              </c:numCache>
            </c:numRef>
          </c:val>
          <c:extLst>
            <c:ext xmlns:c16="http://schemas.microsoft.com/office/drawing/2014/chart" uri="{C3380CC4-5D6E-409C-BE32-E72D297353CC}">
              <c16:uniqueId val="{00000002-0F66-43FC-B20C-ACBEFFA3F3F3}"/>
            </c:ext>
          </c:extLst>
        </c:ser>
        <c:ser>
          <c:idx val="2"/>
          <c:order val="2"/>
          <c:tx>
            <c:strRef>
              <c:f>Sheet1!$D$1</c:f>
              <c:strCache>
                <c:ptCount val="1"/>
                <c:pt idx="0">
                  <c:v>IoT's</c:v>
                </c:pt>
              </c:strCache>
            </c:strRef>
          </c:tx>
          <c:invertIfNegative val="0"/>
          <c:dLbls>
            <c:spPr>
              <a:noFill/>
              <a:ln>
                <a:noFill/>
              </a:ln>
              <a:effectLst/>
            </c:spPr>
            <c:txPr>
              <a:bodyPr rot="-5400000" vert="horz"/>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Higher Order Learning</c:v>
                </c:pt>
                <c:pt idx="1">
                  <c:v>Reflective and Integrative Learning</c:v>
                </c:pt>
                <c:pt idx="2">
                  <c:v>Quantitative Reasoning</c:v>
                </c:pt>
                <c:pt idx="3">
                  <c:v>Learning Strategies</c:v>
                </c:pt>
                <c:pt idx="4">
                  <c:v>Collaborative Learning</c:v>
                </c:pt>
                <c:pt idx="5">
                  <c:v>Student Faculty Interaction</c:v>
                </c:pt>
                <c:pt idx="6">
                  <c:v>Effective Teaching Practices</c:v>
                </c:pt>
                <c:pt idx="7">
                  <c:v>Quality of Interactions</c:v>
                </c:pt>
                <c:pt idx="8">
                  <c:v>Supportive Environment</c:v>
                </c:pt>
              </c:strCache>
            </c:strRef>
          </c:cat>
          <c:val>
            <c:numRef>
              <c:f>Sheet1!$D$2:$D$10</c:f>
              <c:numCache>
                <c:formatCode>0.0</c:formatCode>
                <c:ptCount val="9"/>
                <c:pt idx="0">
                  <c:v>36.700000000000003</c:v>
                </c:pt>
                <c:pt idx="1">
                  <c:v>32</c:v>
                </c:pt>
                <c:pt idx="2">
                  <c:v>18.100000000000001</c:v>
                </c:pt>
                <c:pt idx="3">
                  <c:v>31.8</c:v>
                </c:pt>
                <c:pt idx="4">
                  <c:v>30.7</c:v>
                </c:pt>
                <c:pt idx="5">
                  <c:v>14</c:v>
                </c:pt>
                <c:pt idx="6">
                  <c:v>33.6</c:v>
                </c:pt>
                <c:pt idx="7">
                  <c:v>38.5</c:v>
                </c:pt>
                <c:pt idx="8">
                  <c:v>27.1</c:v>
                </c:pt>
              </c:numCache>
            </c:numRef>
          </c:val>
          <c:extLst>
            <c:ext xmlns:c16="http://schemas.microsoft.com/office/drawing/2014/chart" uri="{C3380CC4-5D6E-409C-BE32-E72D297353CC}">
              <c16:uniqueId val="{00000003-0F66-43FC-B20C-ACBEFFA3F3F3}"/>
            </c:ext>
          </c:extLst>
        </c:ser>
        <c:dLbls>
          <c:showLegendKey val="0"/>
          <c:showVal val="0"/>
          <c:showCatName val="0"/>
          <c:showSerName val="0"/>
          <c:showPercent val="0"/>
          <c:showBubbleSize val="0"/>
        </c:dLbls>
        <c:gapWidth val="150"/>
        <c:axId val="33017216"/>
        <c:axId val="33621120"/>
      </c:barChart>
      <c:catAx>
        <c:axId val="33017216"/>
        <c:scaling>
          <c:orientation val="minMax"/>
        </c:scaling>
        <c:delete val="0"/>
        <c:axPos val="b"/>
        <c:numFmt formatCode="General" sourceLinked="0"/>
        <c:majorTickMark val="none"/>
        <c:minorTickMark val="none"/>
        <c:tickLblPos val="low"/>
        <c:txPr>
          <a:bodyPr rot="-5400000" vert="horz"/>
          <a:lstStyle/>
          <a:p>
            <a:pPr>
              <a:defRPr sz="1100"/>
            </a:pPr>
            <a:endParaRPr lang="en-US"/>
          </a:p>
        </c:txPr>
        <c:crossAx val="33621120"/>
        <c:crosses val="autoZero"/>
        <c:auto val="0"/>
        <c:lblAlgn val="ctr"/>
        <c:lblOffset val="100"/>
        <c:noMultiLvlLbl val="0"/>
      </c:catAx>
      <c:valAx>
        <c:axId val="33621120"/>
        <c:scaling>
          <c:orientation val="minMax"/>
        </c:scaling>
        <c:delete val="0"/>
        <c:axPos val="l"/>
        <c:majorGridlines/>
        <c:numFmt formatCode="0.0" sourceLinked="1"/>
        <c:majorTickMark val="out"/>
        <c:minorTickMark val="none"/>
        <c:tickLblPos val="nextTo"/>
        <c:txPr>
          <a:bodyPr/>
          <a:lstStyle/>
          <a:p>
            <a:pPr>
              <a:defRPr sz="1400"/>
            </a:pPr>
            <a:endParaRPr lang="en-US"/>
          </a:p>
        </c:txPr>
        <c:crossAx val="33017216"/>
        <c:crosses val="autoZero"/>
        <c:crossBetween val="between"/>
      </c:valAx>
    </c:plotArea>
    <c:legend>
      <c:legendPos val="r"/>
      <c:layout>
        <c:manualLayout>
          <c:xMode val="edge"/>
          <c:yMode val="edge"/>
          <c:x val="0.86427990460659898"/>
          <c:y val="1.1438242258420106E-3"/>
          <c:w val="0.13572009539340099"/>
          <c:h val="0.16095770020101852"/>
        </c:manualLayout>
      </c:layout>
      <c:overlay val="0"/>
      <c:txPr>
        <a:bodyPr/>
        <a:lstStyle/>
        <a:p>
          <a:pPr>
            <a:defRPr sz="1200"/>
          </a:pPr>
          <a:endParaRPr lang="en-US"/>
        </a:p>
      </c:txPr>
    </c:legend>
    <c:plotVisOnly val="1"/>
    <c:dispBlanksAs val="gap"/>
    <c:showDLblsOverMax val="0"/>
  </c:chart>
  <c:spPr>
    <a:solidFill>
      <a:schemeClr val="bg1">
        <a:alpha val="70000"/>
      </a:schemeClr>
    </a:solidFill>
  </c:spPr>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93649487530102"/>
          <c:y val="0.27171189735279688"/>
          <c:w val="0.69517642046160188"/>
          <c:h val="0.36675744360661905"/>
        </c:manualLayout>
      </c:layout>
      <c:barChart>
        <c:barDir val="col"/>
        <c:grouping val="percentStacked"/>
        <c:varyColors val="0"/>
        <c:ser>
          <c:idx val="0"/>
          <c:order val="0"/>
          <c:tx>
            <c:strRef>
              <c:f>Sheet1!$B$1</c:f>
              <c:strCache>
                <c:ptCount val="1"/>
                <c:pt idx="0">
                  <c:v>Very little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ISSE</c:v>
                </c:pt>
                <c:pt idx="2">
                  <c:v>IoT's</c:v>
                </c:pt>
              </c:strCache>
            </c:strRef>
          </c:cat>
          <c:val>
            <c:numRef>
              <c:f>Sheet1!$B$2:$B$4</c:f>
              <c:numCache>
                <c:formatCode>0%</c:formatCode>
                <c:ptCount val="3"/>
                <c:pt idx="0">
                  <c:v>0.18</c:v>
                </c:pt>
                <c:pt idx="1">
                  <c:v>0.16</c:v>
                </c:pt>
                <c:pt idx="2">
                  <c:v>0.15</c:v>
                </c:pt>
              </c:numCache>
            </c:numRef>
          </c:val>
          <c:extLst>
            <c:ext xmlns:c16="http://schemas.microsoft.com/office/drawing/2014/chart" uri="{C3380CC4-5D6E-409C-BE32-E72D297353CC}">
              <c16:uniqueId val="{00000000-098E-4F7C-8D02-DE97C92A8603}"/>
            </c:ext>
          </c:extLst>
        </c:ser>
        <c:ser>
          <c:idx val="1"/>
          <c:order val="1"/>
          <c:tx>
            <c:strRef>
              <c:f>Sheet1!$C$1</c:f>
              <c:strCache>
                <c:ptCount val="1"/>
                <c:pt idx="0">
                  <c:v>Some</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ISSE</c:v>
                </c:pt>
                <c:pt idx="2">
                  <c:v>IoT's</c:v>
                </c:pt>
              </c:strCache>
            </c:strRef>
          </c:cat>
          <c:val>
            <c:numRef>
              <c:f>Sheet1!$C$2:$C$4</c:f>
              <c:numCache>
                <c:formatCode>0%</c:formatCode>
                <c:ptCount val="3"/>
                <c:pt idx="0">
                  <c:v>0.36</c:v>
                </c:pt>
                <c:pt idx="1">
                  <c:v>0.34</c:v>
                </c:pt>
                <c:pt idx="2">
                  <c:v>0.35</c:v>
                </c:pt>
              </c:numCache>
            </c:numRef>
          </c:val>
          <c:extLst>
            <c:ext xmlns:c16="http://schemas.microsoft.com/office/drawing/2014/chart" uri="{C3380CC4-5D6E-409C-BE32-E72D297353CC}">
              <c16:uniqueId val="{00000001-098E-4F7C-8D02-DE97C92A8603}"/>
            </c:ext>
          </c:extLst>
        </c:ser>
        <c:ser>
          <c:idx val="2"/>
          <c:order val="2"/>
          <c:tx>
            <c:strRef>
              <c:f>Sheet1!$D$1</c:f>
              <c:strCache>
                <c:ptCount val="1"/>
                <c:pt idx="0">
                  <c:v>Quite a bit</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ISSE</c:v>
                </c:pt>
                <c:pt idx="2">
                  <c:v>IoT's</c:v>
                </c:pt>
              </c:strCache>
            </c:strRef>
          </c:cat>
          <c:val>
            <c:numRef>
              <c:f>Sheet1!$D$2:$D$4</c:f>
              <c:numCache>
                <c:formatCode>0%</c:formatCode>
                <c:ptCount val="3"/>
                <c:pt idx="0">
                  <c:v>0.31</c:v>
                </c:pt>
                <c:pt idx="1">
                  <c:v>0.33</c:v>
                </c:pt>
                <c:pt idx="2">
                  <c:v>0.33</c:v>
                </c:pt>
              </c:numCache>
            </c:numRef>
          </c:val>
          <c:extLst>
            <c:ext xmlns:c16="http://schemas.microsoft.com/office/drawing/2014/chart" uri="{C3380CC4-5D6E-409C-BE32-E72D297353CC}">
              <c16:uniqueId val="{00000002-098E-4F7C-8D02-DE97C92A8603}"/>
            </c:ext>
          </c:extLst>
        </c:ser>
        <c:ser>
          <c:idx val="3"/>
          <c:order val="3"/>
          <c:tx>
            <c:strRef>
              <c:f>Sheet1!$E$1</c:f>
              <c:strCache>
                <c:ptCount val="1"/>
                <c:pt idx="0">
                  <c:v>Very much</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ISSE</c:v>
                </c:pt>
                <c:pt idx="2">
                  <c:v>IoT's</c:v>
                </c:pt>
              </c:strCache>
            </c:strRef>
          </c:cat>
          <c:val>
            <c:numRef>
              <c:f>Sheet1!$E$2:$E$4</c:f>
              <c:numCache>
                <c:formatCode>0%</c:formatCode>
                <c:ptCount val="3"/>
                <c:pt idx="0">
                  <c:v>0.15</c:v>
                </c:pt>
                <c:pt idx="1">
                  <c:v>0.18</c:v>
                </c:pt>
                <c:pt idx="2">
                  <c:v>0.16</c:v>
                </c:pt>
              </c:numCache>
            </c:numRef>
          </c:val>
          <c:extLst>
            <c:ext xmlns:c16="http://schemas.microsoft.com/office/drawing/2014/chart" uri="{C3380CC4-5D6E-409C-BE32-E72D297353CC}">
              <c16:uniqueId val="{00000003-098E-4F7C-8D02-DE97C92A8603}"/>
            </c:ext>
          </c:extLst>
        </c:ser>
        <c:dLbls>
          <c:dLblPos val="ctr"/>
          <c:showLegendKey val="0"/>
          <c:showVal val="1"/>
          <c:showCatName val="0"/>
          <c:showSerName val="0"/>
          <c:showPercent val="0"/>
          <c:showBubbleSize val="0"/>
        </c:dLbls>
        <c:gapWidth val="150"/>
        <c:overlap val="100"/>
        <c:axId val="89659264"/>
        <c:axId val="89660800"/>
      </c:barChart>
      <c:catAx>
        <c:axId val="89659264"/>
        <c:scaling>
          <c:orientation val="minMax"/>
        </c:scaling>
        <c:delete val="0"/>
        <c:axPos val="b"/>
        <c:numFmt formatCode="General" sourceLinked="0"/>
        <c:majorTickMark val="out"/>
        <c:minorTickMark val="none"/>
        <c:tickLblPos val="nextTo"/>
        <c:txPr>
          <a:bodyPr/>
          <a:lstStyle/>
          <a:p>
            <a:pPr>
              <a:defRPr sz="1400"/>
            </a:pPr>
            <a:endParaRPr lang="en-US"/>
          </a:p>
        </c:txPr>
        <c:crossAx val="89660800"/>
        <c:crosses val="autoZero"/>
        <c:auto val="1"/>
        <c:lblAlgn val="ctr"/>
        <c:lblOffset val="100"/>
        <c:noMultiLvlLbl val="0"/>
      </c:catAx>
      <c:valAx>
        <c:axId val="89660800"/>
        <c:scaling>
          <c:orientation val="minMax"/>
        </c:scaling>
        <c:delete val="0"/>
        <c:axPos val="l"/>
        <c:majorGridlines/>
        <c:numFmt formatCode="0%" sourceLinked="1"/>
        <c:majorTickMark val="out"/>
        <c:minorTickMark val="none"/>
        <c:tickLblPos val="nextTo"/>
        <c:txPr>
          <a:bodyPr/>
          <a:lstStyle/>
          <a:p>
            <a:pPr>
              <a:defRPr sz="1400"/>
            </a:pPr>
            <a:endParaRPr lang="en-US"/>
          </a:p>
        </c:txPr>
        <c:crossAx val="89659264"/>
        <c:crosses val="autoZero"/>
        <c:crossBetween val="between"/>
      </c:valAx>
    </c:plotArea>
    <c:legend>
      <c:legendPos val="r"/>
      <c:layout>
        <c:manualLayout>
          <c:xMode val="edge"/>
          <c:yMode val="edge"/>
          <c:x val="0.31956588612105541"/>
          <c:y val="0.77501072725238485"/>
          <c:w val="0.35359372183772031"/>
          <c:h val="0.20937481941946198"/>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sz="1500" b="1" i="0" u="sng" baseline="0" dirty="0" smtClean="0">
                <a:effectLst/>
              </a:rPr>
              <a:t>Q: Solving complex, real-world problems</a:t>
            </a:r>
          </a:p>
          <a:p>
            <a:pPr>
              <a:defRPr/>
            </a:pPr>
            <a:endParaRPr lang="en-IE" sz="1600" dirty="0" smtClean="0">
              <a:effectLst/>
            </a:endParaRPr>
          </a:p>
          <a:p>
            <a:pPr>
              <a:defRPr/>
            </a:pPr>
            <a:r>
              <a:rPr lang="en-IE" sz="1100" b="1" i="1" baseline="0" dirty="0" smtClean="0">
                <a:effectLst/>
              </a:rPr>
              <a:t>(Has your experience at this institute contributed to your knowledge, skills and personal development in the following areas?)</a:t>
            </a:r>
            <a:endParaRPr lang="en-IE" sz="1100" dirty="0">
              <a:effectLst/>
            </a:endParaRPr>
          </a:p>
        </c:rich>
      </c:tx>
      <c:layout/>
      <c:overlay val="0"/>
    </c:title>
    <c:autoTitleDeleted val="0"/>
    <c:plotArea>
      <c:layout>
        <c:manualLayout>
          <c:layoutTarget val="inner"/>
          <c:xMode val="edge"/>
          <c:yMode val="edge"/>
          <c:x val="0.10075221169160897"/>
          <c:y val="0.25833420352391046"/>
          <c:w val="0.7218447653519493"/>
          <c:h val="0.64484585913479542"/>
        </c:manualLayout>
      </c:layout>
      <c:barChart>
        <c:barDir val="col"/>
        <c:grouping val="percentStacked"/>
        <c:varyColors val="0"/>
        <c:ser>
          <c:idx val="0"/>
          <c:order val="0"/>
          <c:tx>
            <c:strRef>
              <c:f>Sheet1!$B$1</c:f>
              <c:strCache>
                <c:ptCount val="1"/>
                <c:pt idx="0">
                  <c:v>Very little</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0.16</c:v>
                </c:pt>
                <c:pt idx="1">
                  <c:v>0.15</c:v>
                </c:pt>
                <c:pt idx="2">
                  <c:v>0.18</c:v>
                </c:pt>
              </c:numCache>
            </c:numRef>
          </c:val>
          <c:extLst>
            <c:ext xmlns:c16="http://schemas.microsoft.com/office/drawing/2014/chart" uri="{C3380CC4-5D6E-409C-BE32-E72D297353CC}">
              <c16:uniqueId val="{00000000-9103-4C14-99A9-5F825A39FBD5}"/>
            </c:ext>
          </c:extLst>
        </c:ser>
        <c:ser>
          <c:idx val="1"/>
          <c:order val="1"/>
          <c:tx>
            <c:strRef>
              <c:f>Sheet1!$C$1</c:f>
              <c:strCache>
                <c:ptCount val="1"/>
                <c:pt idx="0">
                  <c:v>Some</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0.33</c:v>
                </c:pt>
                <c:pt idx="1">
                  <c:v>0.37</c:v>
                </c:pt>
                <c:pt idx="2">
                  <c:v>0.36</c:v>
                </c:pt>
              </c:numCache>
            </c:numRef>
          </c:val>
          <c:extLst>
            <c:ext xmlns:c16="http://schemas.microsoft.com/office/drawing/2014/chart" uri="{C3380CC4-5D6E-409C-BE32-E72D297353CC}">
              <c16:uniqueId val="{00000001-9103-4C14-99A9-5F825A39FBD5}"/>
            </c:ext>
          </c:extLst>
        </c:ser>
        <c:ser>
          <c:idx val="2"/>
          <c:order val="2"/>
          <c:tx>
            <c:strRef>
              <c:f>Sheet1!$D$1</c:f>
              <c:strCache>
                <c:ptCount val="1"/>
                <c:pt idx="0">
                  <c:v>Quite a bit</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Sheet1!$D$2:$D$4</c:f>
              <c:numCache>
                <c:formatCode>0%</c:formatCode>
                <c:ptCount val="3"/>
                <c:pt idx="0">
                  <c:v>0.35</c:v>
                </c:pt>
                <c:pt idx="1">
                  <c:v>0.31</c:v>
                </c:pt>
                <c:pt idx="2">
                  <c:v>0.31</c:v>
                </c:pt>
              </c:numCache>
            </c:numRef>
          </c:val>
          <c:extLst>
            <c:ext xmlns:c16="http://schemas.microsoft.com/office/drawing/2014/chart" uri="{C3380CC4-5D6E-409C-BE32-E72D297353CC}">
              <c16:uniqueId val="{00000002-9103-4C14-99A9-5F825A39FBD5}"/>
            </c:ext>
          </c:extLst>
        </c:ser>
        <c:ser>
          <c:idx val="3"/>
          <c:order val="3"/>
          <c:tx>
            <c:strRef>
              <c:f>Sheet1!$E$1</c:f>
              <c:strCache>
                <c:ptCount val="1"/>
                <c:pt idx="0">
                  <c:v>Very much</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2017</c:v>
                </c:pt>
                <c:pt idx="1">
                  <c:v>2018</c:v>
                </c:pt>
                <c:pt idx="2">
                  <c:v>2019</c:v>
                </c:pt>
              </c:numCache>
            </c:numRef>
          </c:cat>
          <c:val>
            <c:numRef>
              <c:f>Sheet1!$E$2:$E$4</c:f>
              <c:numCache>
                <c:formatCode>0%</c:formatCode>
                <c:ptCount val="3"/>
                <c:pt idx="0">
                  <c:v>0.16</c:v>
                </c:pt>
                <c:pt idx="1">
                  <c:v>0.18</c:v>
                </c:pt>
                <c:pt idx="2">
                  <c:v>0.15</c:v>
                </c:pt>
              </c:numCache>
            </c:numRef>
          </c:val>
          <c:extLst>
            <c:ext xmlns:c16="http://schemas.microsoft.com/office/drawing/2014/chart" uri="{C3380CC4-5D6E-409C-BE32-E72D297353CC}">
              <c16:uniqueId val="{00000003-9103-4C14-99A9-5F825A39FBD5}"/>
            </c:ext>
          </c:extLst>
        </c:ser>
        <c:dLbls>
          <c:dLblPos val="ctr"/>
          <c:showLegendKey val="0"/>
          <c:showVal val="1"/>
          <c:showCatName val="0"/>
          <c:showSerName val="0"/>
          <c:showPercent val="0"/>
          <c:showBubbleSize val="0"/>
        </c:dLbls>
        <c:gapWidth val="150"/>
        <c:overlap val="100"/>
        <c:axId val="94176384"/>
        <c:axId val="94177920"/>
      </c:barChart>
      <c:catAx>
        <c:axId val="94176384"/>
        <c:scaling>
          <c:orientation val="minMax"/>
        </c:scaling>
        <c:delete val="0"/>
        <c:axPos val="b"/>
        <c:numFmt formatCode="General" sourceLinked="1"/>
        <c:majorTickMark val="out"/>
        <c:minorTickMark val="none"/>
        <c:tickLblPos val="nextTo"/>
        <c:txPr>
          <a:bodyPr/>
          <a:lstStyle/>
          <a:p>
            <a:pPr>
              <a:defRPr sz="1400"/>
            </a:pPr>
            <a:endParaRPr lang="en-US"/>
          </a:p>
        </c:txPr>
        <c:crossAx val="94177920"/>
        <c:crosses val="autoZero"/>
        <c:auto val="1"/>
        <c:lblAlgn val="ctr"/>
        <c:lblOffset val="100"/>
        <c:noMultiLvlLbl val="0"/>
      </c:catAx>
      <c:valAx>
        <c:axId val="94177920"/>
        <c:scaling>
          <c:orientation val="minMax"/>
        </c:scaling>
        <c:delete val="0"/>
        <c:axPos val="l"/>
        <c:majorGridlines/>
        <c:numFmt formatCode="0%" sourceLinked="1"/>
        <c:majorTickMark val="out"/>
        <c:minorTickMark val="none"/>
        <c:tickLblPos val="nextTo"/>
        <c:txPr>
          <a:bodyPr/>
          <a:lstStyle/>
          <a:p>
            <a:pPr>
              <a:defRPr sz="1400"/>
            </a:pPr>
            <a:endParaRPr lang="en-US"/>
          </a:p>
        </c:txPr>
        <c:crossAx val="94176384"/>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81796546344464"/>
          <c:y val="0.14197698942695089"/>
          <c:w val="0.62242047916681598"/>
          <c:h val="0.52368847066400637"/>
        </c:manualLayout>
      </c:layout>
      <c:barChart>
        <c:barDir val="col"/>
        <c:grouping val="percentStacked"/>
        <c:varyColors val="0"/>
        <c:ser>
          <c:idx val="0"/>
          <c:order val="0"/>
          <c:tx>
            <c:strRef>
              <c:f>Sheet1!$B$1</c:f>
              <c:strCache>
                <c:ptCount val="1"/>
                <c:pt idx="0">
                  <c:v>Poor</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Sheet1!$B$2:$B$4</c:f>
              <c:numCache>
                <c:formatCode>0%</c:formatCode>
                <c:ptCount val="3"/>
                <c:pt idx="0">
                  <c:v>0.02</c:v>
                </c:pt>
                <c:pt idx="1">
                  <c:v>0.03</c:v>
                </c:pt>
                <c:pt idx="2">
                  <c:v>0.03</c:v>
                </c:pt>
              </c:numCache>
            </c:numRef>
          </c:val>
          <c:extLst>
            <c:ext xmlns:c16="http://schemas.microsoft.com/office/drawing/2014/chart" uri="{C3380CC4-5D6E-409C-BE32-E72D297353CC}">
              <c16:uniqueId val="{00000000-F559-4FC3-A130-C1BCB35E265F}"/>
            </c:ext>
          </c:extLst>
        </c:ser>
        <c:ser>
          <c:idx val="1"/>
          <c:order val="1"/>
          <c:tx>
            <c:strRef>
              <c:f>Sheet1!$C$1</c:f>
              <c:strCache>
                <c:ptCount val="1"/>
                <c:pt idx="0">
                  <c:v>Fair</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Sheet1!$C$2:$C$4</c:f>
              <c:numCache>
                <c:formatCode>0%</c:formatCode>
                <c:ptCount val="3"/>
                <c:pt idx="0">
                  <c:v>0.13</c:v>
                </c:pt>
                <c:pt idx="1">
                  <c:v>0.14000000000000001</c:v>
                </c:pt>
                <c:pt idx="2">
                  <c:v>0.15</c:v>
                </c:pt>
              </c:numCache>
            </c:numRef>
          </c:val>
          <c:extLst>
            <c:ext xmlns:c16="http://schemas.microsoft.com/office/drawing/2014/chart" uri="{C3380CC4-5D6E-409C-BE32-E72D297353CC}">
              <c16:uniqueId val="{00000001-F559-4FC3-A130-C1BCB35E265F}"/>
            </c:ext>
          </c:extLst>
        </c:ser>
        <c:ser>
          <c:idx val="2"/>
          <c:order val="2"/>
          <c:tx>
            <c:strRef>
              <c:f>Sheet1!$D$1</c:f>
              <c:strCache>
                <c:ptCount val="1"/>
                <c:pt idx="0">
                  <c:v>Good</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Sheet1!$D$2:$D$4</c:f>
              <c:numCache>
                <c:formatCode>0%</c:formatCode>
                <c:ptCount val="3"/>
                <c:pt idx="0">
                  <c:v>0.54</c:v>
                </c:pt>
                <c:pt idx="1">
                  <c:v>0.51</c:v>
                </c:pt>
                <c:pt idx="2">
                  <c:v>0.53</c:v>
                </c:pt>
              </c:numCache>
            </c:numRef>
          </c:val>
          <c:extLst>
            <c:ext xmlns:c16="http://schemas.microsoft.com/office/drawing/2014/chart" uri="{C3380CC4-5D6E-409C-BE32-E72D297353CC}">
              <c16:uniqueId val="{00000002-F559-4FC3-A130-C1BCB35E265F}"/>
            </c:ext>
          </c:extLst>
        </c:ser>
        <c:ser>
          <c:idx val="3"/>
          <c:order val="3"/>
          <c:tx>
            <c:strRef>
              <c:f>Sheet1!$E$1</c:f>
              <c:strCache>
                <c:ptCount val="1"/>
                <c:pt idx="0">
                  <c:v>Excellent</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Sheet1!$E$2:$E$4</c:f>
              <c:numCache>
                <c:formatCode>0%</c:formatCode>
                <c:ptCount val="3"/>
                <c:pt idx="0">
                  <c:v>0.3</c:v>
                </c:pt>
                <c:pt idx="1">
                  <c:v>0.32</c:v>
                </c:pt>
                <c:pt idx="2">
                  <c:v>0.28999999999999998</c:v>
                </c:pt>
              </c:numCache>
            </c:numRef>
          </c:val>
          <c:extLst>
            <c:ext xmlns:c16="http://schemas.microsoft.com/office/drawing/2014/chart" uri="{C3380CC4-5D6E-409C-BE32-E72D297353CC}">
              <c16:uniqueId val="{00000003-F559-4FC3-A130-C1BCB35E265F}"/>
            </c:ext>
          </c:extLst>
        </c:ser>
        <c:dLbls>
          <c:dLblPos val="ctr"/>
          <c:showLegendKey val="0"/>
          <c:showVal val="1"/>
          <c:showCatName val="0"/>
          <c:showSerName val="0"/>
          <c:showPercent val="0"/>
          <c:showBubbleSize val="0"/>
        </c:dLbls>
        <c:gapWidth val="150"/>
        <c:overlap val="100"/>
        <c:axId val="94911488"/>
        <c:axId val="94917376"/>
      </c:barChart>
      <c:catAx>
        <c:axId val="94911488"/>
        <c:scaling>
          <c:orientation val="minMax"/>
        </c:scaling>
        <c:delete val="0"/>
        <c:axPos val="b"/>
        <c:numFmt formatCode="General" sourceLinked="0"/>
        <c:majorTickMark val="out"/>
        <c:minorTickMark val="none"/>
        <c:tickLblPos val="nextTo"/>
        <c:txPr>
          <a:bodyPr/>
          <a:lstStyle/>
          <a:p>
            <a:pPr>
              <a:defRPr sz="1400"/>
            </a:pPr>
            <a:endParaRPr lang="en-US"/>
          </a:p>
        </c:txPr>
        <c:crossAx val="94917376"/>
        <c:crosses val="autoZero"/>
        <c:auto val="1"/>
        <c:lblAlgn val="ctr"/>
        <c:lblOffset val="100"/>
        <c:noMultiLvlLbl val="0"/>
      </c:catAx>
      <c:valAx>
        <c:axId val="94917376"/>
        <c:scaling>
          <c:orientation val="minMax"/>
        </c:scaling>
        <c:delete val="0"/>
        <c:axPos val="l"/>
        <c:majorGridlines/>
        <c:numFmt formatCode="0%" sourceLinked="1"/>
        <c:majorTickMark val="out"/>
        <c:minorTickMark val="none"/>
        <c:tickLblPos val="nextTo"/>
        <c:txPr>
          <a:bodyPr/>
          <a:lstStyle/>
          <a:p>
            <a:pPr>
              <a:defRPr sz="1400"/>
            </a:pPr>
            <a:endParaRPr lang="en-US"/>
          </a:p>
        </c:txPr>
        <c:crossAx val="94911488"/>
        <c:crosses val="autoZero"/>
        <c:crossBetween val="between"/>
      </c:valAx>
    </c:plotArea>
    <c:legend>
      <c:legendPos val="r"/>
      <c:layout>
        <c:manualLayout>
          <c:xMode val="edge"/>
          <c:yMode val="edge"/>
          <c:x val="0.36852115489389548"/>
          <c:y val="0.82341715778349001"/>
          <c:w val="0.25785967321026043"/>
          <c:h val="0.17478938767180116"/>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33085149696908"/>
          <c:y val="0.14066094162391515"/>
          <c:w val="0.57050947094398041"/>
          <c:h val="0.4951305385169204"/>
        </c:manualLayout>
      </c:layout>
      <c:barChart>
        <c:barDir val="col"/>
        <c:grouping val="percentStacked"/>
        <c:varyColors val="0"/>
        <c:ser>
          <c:idx val="0"/>
          <c:order val="0"/>
          <c:tx>
            <c:strRef>
              <c:f>Sheet1!$B$1</c:f>
              <c:strCache>
                <c:ptCount val="1"/>
                <c:pt idx="0">
                  <c:v>Poor</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Sheet1!$B$2:$B$4</c:f>
              <c:numCache>
                <c:formatCode>0%</c:formatCode>
                <c:ptCount val="3"/>
                <c:pt idx="0">
                  <c:v>5.8000000000000003E-2</c:v>
                </c:pt>
                <c:pt idx="1">
                  <c:v>3.1E-2</c:v>
                </c:pt>
                <c:pt idx="2">
                  <c:v>3.3000000000000002E-2</c:v>
                </c:pt>
              </c:numCache>
            </c:numRef>
          </c:val>
          <c:extLst>
            <c:ext xmlns:c16="http://schemas.microsoft.com/office/drawing/2014/chart" uri="{C3380CC4-5D6E-409C-BE32-E72D297353CC}">
              <c16:uniqueId val="{00000000-B85E-4A92-BB1A-FD5DFC28C4DF}"/>
            </c:ext>
          </c:extLst>
        </c:ser>
        <c:ser>
          <c:idx val="1"/>
          <c:order val="1"/>
          <c:tx>
            <c:strRef>
              <c:f>Sheet1!$C$1</c:f>
              <c:strCache>
                <c:ptCount val="1"/>
                <c:pt idx="0">
                  <c:v>Fair</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Sheet1!$C$2:$C$4</c:f>
              <c:numCache>
                <c:formatCode>0%</c:formatCode>
                <c:ptCount val="3"/>
                <c:pt idx="0">
                  <c:v>0.152</c:v>
                </c:pt>
                <c:pt idx="1">
                  <c:v>0.152</c:v>
                </c:pt>
                <c:pt idx="2">
                  <c:v>0.16400000000000001</c:v>
                </c:pt>
              </c:numCache>
            </c:numRef>
          </c:val>
          <c:extLst>
            <c:ext xmlns:c16="http://schemas.microsoft.com/office/drawing/2014/chart" uri="{C3380CC4-5D6E-409C-BE32-E72D297353CC}">
              <c16:uniqueId val="{00000001-B85E-4A92-BB1A-FD5DFC28C4DF}"/>
            </c:ext>
          </c:extLst>
        </c:ser>
        <c:ser>
          <c:idx val="2"/>
          <c:order val="2"/>
          <c:tx>
            <c:strRef>
              <c:f>Sheet1!$D$1</c:f>
              <c:strCache>
                <c:ptCount val="1"/>
                <c:pt idx="0">
                  <c:v>Good</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Sheet1!$D$2:$D$4</c:f>
              <c:numCache>
                <c:formatCode>0%</c:formatCode>
                <c:ptCount val="3"/>
                <c:pt idx="0">
                  <c:v>0.47199999999999998</c:v>
                </c:pt>
                <c:pt idx="1">
                  <c:v>0.50700000000000001</c:v>
                </c:pt>
                <c:pt idx="2">
                  <c:v>0.52</c:v>
                </c:pt>
              </c:numCache>
            </c:numRef>
          </c:val>
          <c:extLst>
            <c:ext xmlns:c16="http://schemas.microsoft.com/office/drawing/2014/chart" uri="{C3380CC4-5D6E-409C-BE32-E72D297353CC}">
              <c16:uniqueId val="{00000002-B85E-4A92-BB1A-FD5DFC28C4DF}"/>
            </c:ext>
          </c:extLst>
        </c:ser>
        <c:ser>
          <c:idx val="3"/>
          <c:order val="3"/>
          <c:tx>
            <c:strRef>
              <c:f>Sheet1!$E$1</c:f>
              <c:strCache>
                <c:ptCount val="1"/>
                <c:pt idx="0">
                  <c:v>Excellent</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Sheet1!$E$2:$E$4</c:f>
              <c:numCache>
                <c:formatCode>0%</c:formatCode>
                <c:ptCount val="3"/>
                <c:pt idx="0">
                  <c:v>0.318</c:v>
                </c:pt>
                <c:pt idx="1">
                  <c:v>0.31</c:v>
                </c:pt>
                <c:pt idx="2">
                  <c:v>0.28000000000000003</c:v>
                </c:pt>
              </c:numCache>
            </c:numRef>
          </c:val>
          <c:extLst>
            <c:ext xmlns:c16="http://schemas.microsoft.com/office/drawing/2014/chart" uri="{C3380CC4-5D6E-409C-BE32-E72D297353CC}">
              <c16:uniqueId val="{00000003-B85E-4A92-BB1A-FD5DFC28C4DF}"/>
            </c:ext>
          </c:extLst>
        </c:ser>
        <c:dLbls>
          <c:dLblPos val="ctr"/>
          <c:showLegendKey val="0"/>
          <c:showVal val="1"/>
          <c:showCatName val="0"/>
          <c:showSerName val="0"/>
          <c:showPercent val="0"/>
          <c:showBubbleSize val="0"/>
        </c:dLbls>
        <c:gapWidth val="150"/>
        <c:overlap val="100"/>
        <c:axId val="94911488"/>
        <c:axId val="94917376"/>
      </c:barChart>
      <c:catAx>
        <c:axId val="94911488"/>
        <c:scaling>
          <c:orientation val="minMax"/>
        </c:scaling>
        <c:delete val="0"/>
        <c:axPos val="b"/>
        <c:numFmt formatCode="General" sourceLinked="0"/>
        <c:majorTickMark val="out"/>
        <c:minorTickMark val="none"/>
        <c:tickLblPos val="nextTo"/>
        <c:txPr>
          <a:bodyPr/>
          <a:lstStyle/>
          <a:p>
            <a:pPr>
              <a:defRPr sz="1400"/>
            </a:pPr>
            <a:endParaRPr lang="en-US"/>
          </a:p>
        </c:txPr>
        <c:crossAx val="94917376"/>
        <c:crosses val="autoZero"/>
        <c:auto val="1"/>
        <c:lblAlgn val="ctr"/>
        <c:lblOffset val="100"/>
        <c:noMultiLvlLbl val="0"/>
      </c:catAx>
      <c:valAx>
        <c:axId val="94917376"/>
        <c:scaling>
          <c:orientation val="minMax"/>
        </c:scaling>
        <c:delete val="0"/>
        <c:axPos val="l"/>
        <c:majorGridlines/>
        <c:numFmt formatCode="0%" sourceLinked="1"/>
        <c:majorTickMark val="out"/>
        <c:minorTickMark val="none"/>
        <c:tickLblPos val="nextTo"/>
        <c:txPr>
          <a:bodyPr/>
          <a:lstStyle/>
          <a:p>
            <a:pPr>
              <a:defRPr sz="1400"/>
            </a:pPr>
            <a:endParaRPr lang="en-US"/>
          </a:p>
        </c:txPr>
        <c:crossAx val="94911488"/>
        <c:crosses val="autoZero"/>
        <c:crossBetween val="between"/>
      </c:valAx>
    </c:plotArea>
    <c:legend>
      <c:legendPos val="r"/>
      <c:layout>
        <c:manualLayout>
          <c:xMode val="edge"/>
          <c:yMode val="edge"/>
          <c:x val="0.34552547613138485"/>
          <c:y val="0.79290086828088779"/>
          <c:w val="0.34307543322643591"/>
          <c:h val="0.17516106604294354"/>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33085149696908"/>
          <c:y val="0.15070564715454057"/>
          <c:w val="0.57050947094398041"/>
          <c:h val="0.51708773140721054"/>
        </c:manualLayout>
      </c:layout>
      <c:barChart>
        <c:barDir val="col"/>
        <c:grouping val="percentStacked"/>
        <c:varyColors val="0"/>
        <c:ser>
          <c:idx val="0"/>
          <c:order val="0"/>
          <c:tx>
            <c:strRef>
              <c:f>Sheet1!$B$1</c:f>
              <c:strCache>
                <c:ptCount val="1"/>
                <c:pt idx="0">
                  <c:v>Poor</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Sheet1!$B$2:$B$4</c:f>
              <c:numCache>
                <c:formatCode>0%</c:formatCode>
                <c:ptCount val="3"/>
                <c:pt idx="0">
                  <c:v>0.06</c:v>
                </c:pt>
                <c:pt idx="1">
                  <c:v>3.1E-2</c:v>
                </c:pt>
                <c:pt idx="2">
                  <c:v>3.3000000000000002E-2</c:v>
                </c:pt>
              </c:numCache>
            </c:numRef>
          </c:val>
          <c:extLst>
            <c:ext xmlns:c16="http://schemas.microsoft.com/office/drawing/2014/chart" uri="{C3380CC4-5D6E-409C-BE32-E72D297353CC}">
              <c16:uniqueId val="{00000000-686E-4621-9909-B8648CC3D47D}"/>
            </c:ext>
          </c:extLst>
        </c:ser>
        <c:ser>
          <c:idx val="1"/>
          <c:order val="1"/>
          <c:tx>
            <c:strRef>
              <c:f>Sheet1!$C$1</c:f>
              <c:strCache>
                <c:ptCount val="1"/>
                <c:pt idx="0">
                  <c:v>Fair</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Sheet1!$C$2:$C$4</c:f>
              <c:numCache>
                <c:formatCode>0%</c:formatCode>
                <c:ptCount val="3"/>
                <c:pt idx="0">
                  <c:v>0.17</c:v>
                </c:pt>
                <c:pt idx="1">
                  <c:v>0.16</c:v>
                </c:pt>
                <c:pt idx="2">
                  <c:v>0.18</c:v>
                </c:pt>
              </c:numCache>
            </c:numRef>
          </c:val>
          <c:extLst>
            <c:ext xmlns:c16="http://schemas.microsoft.com/office/drawing/2014/chart" uri="{C3380CC4-5D6E-409C-BE32-E72D297353CC}">
              <c16:uniqueId val="{00000001-686E-4621-9909-B8648CC3D47D}"/>
            </c:ext>
          </c:extLst>
        </c:ser>
        <c:ser>
          <c:idx val="2"/>
          <c:order val="2"/>
          <c:tx>
            <c:strRef>
              <c:f>Sheet1!$D$1</c:f>
              <c:strCache>
                <c:ptCount val="1"/>
                <c:pt idx="0">
                  <c:v>Good</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Sheet1!$D$2:$D$4</c:f>
              <c:numCache>
                <c:formatCode>0%</c:formatCode>
                <c:ptCount val="3"/>
                <c:pt idx="0">
                  <c:v>0.52</c:v>
                </c:pt>
                <c:pt idx="1">
                  <c:v>0.50700000000000001</c:v>
                </c:pt>
                <c:pt idx="2">
                  <c:v>0.52</c:v>
                </c:pt>
              </c:numCache>
            </c:numRef>
          </c:val>
          <c:extLst>
            <c:ext xmlns:c16="http://schemas.microsoft.com/office/drawing/2014/chart" uri="{C3380CC4-5D6E-409C-BE32-E72D297353CC}">
              <c16:uniqueId val="{00000002-686E-4621-9909-B8648CC3D47D}"/>
            </c:ext>
          </c:extLst>
        </c:ser>
        <c:ser>
          <c:idx val="3"/>
          <c:order val="3"/>
          <c:tx>
            <c:strRef>
              <c:f>Sheet1!$E$1</c:f>
              <c:strCache>
                <c:ptCount val="1"/>
                <c:pt idx="0">
                  <c:v>Excellent</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Sheet1!$E$2:$E$4</c:f>
              <c:numCache>
                <c:formatCode>0%</c:formatCode>
                <c:ptCount val="3"/>
                <c:pt idx="0">
                  <c:v>0.26</c:v>
                </c:pt>
                <c:pt idx="1">
                  <c:v>0.3</c:v>
                </c:pt>
                <c:pt idx="2">
                  <c:v>0.27</c:v>
                </c:pt>
              </c:numCache>
            </c:numRef>
          </c:val>
          <c:extLst>
            <c:ext xmlns:c16="http://schemas.microsoft.com/office/drawing/2014/chart" uri="{C3380CC4-5D6E-409C-BE32-E72D297353CC}">
              <c16:uniqueId val="{00000003-686E-4621-9909-B8648CC3D47D}"/>
            </c:ext>
          </c:extLst>
        </c:ser>
        <c:dLbls>
          <c:dLblPos val="ctr"/>
          <c:showLegendKey val="0"/>
          <c:showVal val="1"/>
          <c:showCatName val="0"/>
          <c:showSerName val="0"/>
          <c:showPercent val="0"/>
          <c:showBubbleSize val="0"/>
        </c:dLbls>
        <c:gapWidth val="150"/>
        <c:overlap val="100"/>
        <c:axId val="94911488"/>
        <c:axId val="94917376"/>
      </c:barChart>
      <c:catAx>
        <c:axId val="94911488"/>
        <c:scaling>
          <c:orientation val="minMax"/>
        </c:scaling>
        <c:delete val="0"/>
        <c:axPos val="b"/>
        <c:numFmt formatCode="General" sourceLinked="0"/>
        <c:majorTickMark val="out"/>
        <c:minorTickMark val="none"/>
        <c:tickLblPos val="nextTo"/>
        <c:txPr>
          <a:bodyPr/>
          <a:lstStyle/>
          <a:p>
            <a:pPr>
              <a:defRPr sz="1400"/>
            </a:pPr>
            <a:endParaRPr lang="en-US"/>
          </a:p>
        </c:txPr>
        <c:crossAx val="94917376"/>
        <c:crosses val="autoZero"/>
        <c:auto val="1"/>
        <c:lblAlgn val="ctr"/>
        <c:lblOffset val="100"/>
        <c:noMultiLvlLbl val="0"/>
      </c:catAx>
      <c:valAx>
        <c:axId val="94917376"/>
        <c:scaling>
          <c:orientation val="minMax"/>
        </c:scaling>
        <c:delete val="0"/>
        <c:axPos val="l"/>
        <c:majorGridlines/>
        <c:numFmt formatCode="0%" sourceLinked="1"/>
        <c:majorTickMark val="out"/>
        <c:minorTickMark val="none"/>
        <c:tickLblPos val="nextTo"/>
        <c:txPr>
          <a:bodyPr/>
          <a:lstStyle/>
          <a:p>
            <a:pPr>
              <a:defRPr sz="1400"/>
            </a:pPr>
            <a:endParaRPr lang="en-US"/>
          </a:p>
        </c:txPr>
        <c:crossAx val="94911488"/>
        <c:crosses val="autoZero"/>
        <c:crossBetween val="between"/>
      </c:valAx>
    </c:plotArea>
    <c:legend>
      <c:legendPos val="r"/>
      <c:layout>
        <c:manualLayout>
          <c:xMode val="edge"/>
          <c:yMode val="edge"/>
          <c:x val="0.34552543737181274"/>
          <c:y val="0.8185916241185921"/>
          <c:w val="0.36367629716502914"/>
          <c:h val="0.18083739328368578"/>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sz="1500" b="1" i="0" baseline="0" dirty="0" smtClean="0">
                <a:effectLst/>
              </a:rPr>
              <a:t>Q: Overall how would you evaluate your entire educational experience at your institution?</a:t>
            </a:r>
            <a:endParaRPr lang="en-IE" sz="1500" dirty="0">
              <a:effectLst/>
            </a:endParaRPr>
          </a:p>
        </c:rich>
      </c:tx>
      <c:layout>
        <c:manualLayout>
          <c:xMode val="edge"/>
          <c:yMode val="edge"/>
          <c:x val="0.10875776098045642"/>
          <c:y val="2.4993333784380758E-2"/>
        </c:manualLayout>
      </c:layout>
      <c:overlay val="0"/>
    </c:title>
    <c:autoTitleDeleted val="0"/>
    <c:plotArea>
      <c:layout/>
      <c:barChart>
        <c:barDir val="col"/>
        <c:grouping val="percentStacked"/>
        <c:varyColors val="0"/>
        <c:ser>
          <c:idx val="0"/>
          <c:order val="0"/>
          <c:tx>
            <c:strRef>
              <c:f>Sheet1!$B$1</c:f>
              <c:strCache>
                <c:ptCount val="1"/>
                <c:pt idx="0">
                  <c:v>Poor</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0.02</c:v>
                </c:pt>
                <c:pt idx="1">
                  <c:v>0.06</c:v>
                </c:pt>
                <c:pt idx="2">
                  <c:v>0.06</c:v>
                </c:pt>
              </c:numCache>
            </c:numRef>
          </c:val>
          <c:extLst>
            <c:ext xmlns:c16="http://schemas.microsoft.com/office/drawing/2014/chart" uri="{C3380CC4-5D6E-409C-BE32-E72D297353CC}">
              <c16:uniqueId val="{00000000-313F-4A9F-9EC0-E30198BFA4E8}"/>
            </c:ext>
          </c:extLst>
        </c:ser>
        <c:ser>
          <c:idx val="1"/>
          <c:order val="1"/>
          <c:tx>
            <c:strRef>
              <c:f>Sheet1!$C$1</c:f>
              <c:strCache>
                <c:ptCount val="1"/>
                <c:pt idx="0">
                  <c:v>Fair</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0.13</c:v>
                </c:pt>
                <c:pt idx="1">
                  <c:v>0.15</c:v>
                </c:pt>
                <c:pt idx="2">
                  <c:v>0.17</c:v>
                </c:pt>
              </c:numCache>
            </c:numRef>
          </c:val>
          <c:extLst>
            <c:ext xmlns:c16="http://schemas.microsoft.com/office/drawing/2014/chart" uri="{C3380CC4-5D6E-409C-BE32-E72D297353CC}">
              <c16:uniqueId val="{00000001-313F-4A9F-9EC0-E30198BFA4E8}"/>
            </c:ext>
          </c:extLst>
        </c:ser>
        <c:ser>
          <c:idx val="2"/>
          <c:order val="2"/>
          <c:tx>
            <c:strRef>
              <c:f>Sheet1!$D$1</c:f>
              <c:strCache>
                <c:ptCount val="1"/>
                <c:pt idx="0">
                  <c:v>Good</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Sheet1!$D$2:$D$4</c:f>
              <c:numCache>
                <c:formatCode>0%</c:formatCode>
                <c:ptCount val="3"/>
                <c:pt idx="0">
                  <c:v>0.54</c:v>
                </c:pt>
                <c:pt idx="1">
                  <c:v>0.47</c:v>
                </c:pt>
                <c:pt idx="2">
                  <c:v>0.52</c:v>
                </c:pt>
              </c:numCache>
            </c:numRef>
          </c:val>
          <c:extLst>
            <c:ext xmlns:c16="http://schemas.microsoft.com/office/drawing/2014/chart" uri="{C3380CC4-5D6E-409C-BE32-E72D297353CC}">
              <c16:uniqueId val="{00000002-313F-4A9F-9EC0-E30198BFA4E8}"/>
            </c:ext>
          </c:extLst>
        </c:ser>
        <c:ser>
          <c:idx val="3"/>
          <c:order val="3"/>
          <c:tx>
            <c:strRef>
              <c:f>Sheet1!$E$1</c:f>
              <c:strCache>
                <c:ptCount val="1"/>
                <c:pt idx="0">
                  <c:v>Excellent</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Sheet1!$E$2:$E$4</c:f>
              <c:numCache>
                <c:formatCode>0%</c:formatCode>
                <c:ptCount val="3"/>
                <c:pt idx="0">
                  <c:v>0.3</c:v>
                </c:pt>
                <c:pt idx="1">
                  <c:v>0.32</c:v>
                </c:pt>
                <c:pt idx="2">
                  <c:v>0.26</c:v>
                </c:pt>
              </c:numCache>
            </c:numRef>
          </c:val>
          <c:extLst>
            <c:ext xmlns:c16="http://schemas.microsoft.com/office/drawing/2014/chart" uri="{C3380CC4-5D6E-409C-BE32-E72D297353CC}">
              <c16:uniqueId val="{00000003-313F-4A9F-9EC0-E30198BFA4E8}"/>
            </c:ext>
          </c:extLst>
        </c:ser>
        <c:dLbls>
          <c:dLblPos val="ctr"/>
          <c:showLegendKey val="0"/>
          <c:showVal val="1"/>
          <c:showCatName val="0"/>
          <c:showSerName val="0"/>
          <c:showPercent val="0"/>
          <c:showBubbleSize val="0"/>
        </c:dLbls>
        <c:gapWidth val="150"/>
        <c:overlap val="100"/>
        <c:axId val="95020928"/>
        <c:axId val="95022464"/>
      </c:barChart>
      <c:catAx>
        <c:axId val="95020928"/>
        <c:scaling>
          <c:orientation val="minMax"/>
        </c:scaling>
        <c:delete val="0"/>
        <c:axPos val="b"/>
        <c:numFmt formatCode="General" sourceLinked="1"/>
        <c:majorTickMark val="out"/>
        <c:minorTickMark val="none"/>
        <c:tickLblPos val="nextTo"/>
        <c:txPr>
          <a:bodyPr/>
          <a:lstStyle/>
          <a:p>
            <a:pPr>
              <a:defRPr sz="1400"/>
            </a:pPr>
            <a:endParaRPr lang="en-US"/>
          </a:p>
        </c:txPr>
        <c:crossAx val="95022464"/>
        <c:crosses val="autoZero"/>
        <c:auto val="1"/>
        <c:lblAlgn val="ctr"/>
        <c:lblOffset val="100"/>
        <c:noMultiLvlLbl val="0"/>
      </c:catAx>
      <c:valAx>
        <c:axId val="95022464"/>
        <c:scaling>
          <c:orientation val="minMax"/>
        </c:scaling>
        <c:delete val="0"/>
        <c:axPos val="l"/>
        <c:majorGridlines/>
        <c:numFmt formatCode="0%" sourceLinked="1"/>
        <c:majorTickMark val="out"/>
        <c:minorTickMark val="none"/>
        <c:tickLblPos val="nextTo"/>
        <c:txPr>
          <a:bodyPr/>
          <a:lstStyle/>
          <a:p>
            <a:pPr>
              <a:defRPr sz="1400"/>
            </a:pPr>
            <a:endParaRPr lang="en-US"/>
          </a:p>
        </c:txPr>
        <c:crossAx val="95020928"/>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61788241046826"/>
          <c:y val="0.11443515585801291"/>
          <c:w val="0.70460150666999444"/>
          <c:h val="0.51948114760889574"/>
        </c:manualLayout>
      </c:layout>
      <c:barChart>
        <c:barDir val="col"/>
        <c:grouping val="percentStacked"/>
        <c:varyColors val="0"/>
        <c:ser>
          <c:idx val="0"/>
          <c:order val="0"/>
          <c:tx>
            <c:strRef>
              <c:f>Sheet1!$B$1</c:f>
              <c:strCache>
                <c:ptCount val="1"/>
                <c:pt idx="0">
                  <c:v>Definatley No</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Sheet1!$B$2:$B$4</c:f>
              <c:numCache>
                <c:formatCode>0%</c:formatCode>
                <c:ptCount val="3"/>
                <c:pt idx="0">
                  <c:v>0.02</c:v>
                </c:pt>
                <c:pt idx="1">
                  <c:v>0.03</c:v>
                </c:pt>
                <c:pt idx="2">
                  <c:v>0.04</c:v>
                </c:pt>
              </c:numCache>
            </c:numRef>
          </c:val>
          <c:extLst>
            <c:ext xmlns:c16="http://schemas.microsoft.com/office/drawing/2014/chart" uri="{C3380CC4-5D6E-409C-BE32-E72D297353CC}">
              <c16:uniqueId val="{00000000-338A-4E2C-ACE6-7D0D91C5A1A3}"/>
            </c:ext>
          </c:extLst>
        </c:ser>
        <c:ser>
          <c:idx val="1"/>
          <c:order val="1"/>
          <c:tx>
            <c:strRef>
              <c:f>Sheet1!$C$1</c:f>
              <c:strCache>
                <c:ptCount val="1"/>
                <c:pt idx="0">
                  <c:v>Probably No</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Sheet1!$C$2:$C$4</c:f>
              <c:numCache>
                <c:formatCode>0%</c:formatCode>
                <c:ptCount val="3"/>
                <c:pt idx="0">
                  <c:v>0.11</c:v>
                </c:pt>
                <c:pt idx="1">
                  <c:v>0.11</c:v>
                </c:pt>
                <c:pt idx="2">
                  <c:v>0.13</c:v>
                </c:pt>
              </c:numCache>
            </c:numRef>
          </c:val>
          <c:extLst>
            <c:ext xmlns:c16="http://schemas.microsoft.com/office/drawing/2014/chart" uri="{C3380CC4-5D6E-409C-BE32-E72D297353CC}">
              <c16:uniqueId val="{00000001-338A-4E2C-ACE6-7D0D91C5A1A3}"/>
            </c:ext>
          </c:extLst>
        </c:ser>
        <c:ser>
          <c:idx val="2"/>
          <c:order val="2"/>
          <c:tx>
            <c:strRef>
              <c:f>Sheet1!$D$1</c:f>
              <c:strCache>
                <c:ptCount val="1"/>
                <c:pt idx="0">
                  <c:v>Probably Yes</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Sheet1!$D$2:$D$4</c:f>
              <c:numCache>
                <c:formatCode>0%</c:formatCode>
                <c:ptCount val="3"/>
                <c:pt idx="0">
                  <c:v>0.49</c:v>
                </c:pt>
                <c:pt idx="1">
                  <c:v>0.43</c:v>
                </c:pt>
                <c:pt idx="2">
                  <c:v>0.47</c:v>
                </c:pt>
              </c:numCache>
            </c:numRef>
          </c:val>
          <c:extLst>
            <c:ext xmlns:c16="http://schemas.microsoft.com/office/drawing/2014/chart" uri="{C3380CC4-5D6E-409C-BE32-E72D297353CC}">
              <c16:uniqueId val="{00000002-338A-4E2C-ACE6-7D0D91C5A1A3}"/>
            </c:ext>
          </c:extLst>
        </c:ser>
        <c:ser>
          <c:idx val="3"/>
          <c:order val="3"/>
          <c:tx>
            <c:strRef>
              <c:f>Sheet1!$E$1</c:f>
              <c:strCache>
                <c:ptCount val="1"/>
                <c:pt idx="0">
                  <c:v>Definatley Yes</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Sheet1!$E$2:$E$4</c:f>
              <c:numCache>
                <c:formatCode>0%</c:formatCode>
                <c:ptCount val="3"/>
                <c:pt idx="0">
                  <c:v>0.39</c:v>
                </c:pt>
                <c:pt idx="1">
                  <c:v>0.43</c:v>
                </c:pt>
                <c:pt idx="2">
                  <c:v>0.36</c:v>
                </c:pt>
              </c:numCache>
            </c:numRef>
          </c:val>
          <c:extLst>
            <c:ext xmlns:c16="http://schemas.microsoft.com/office/drawing/2014/chart" uri="{C3380CC4-5D6E-409C-BE32-E72D297353CC}">
              <c16:uniqueId val="{00000003-338A-4E2C-ACE6-7D0D91C5A1A3}"/>
            </c:ext>
          </c:extLst>
        </c:ser>
        <c:dLbls>
          <c:dLblPos val="ctr"/>
          <c:showLegendKey val="0"/>
          <c:showVal val="1"/>
          <c:showCatName val="0"/>
          <c:showSerName val="0"/>
          <c:showPercent val="0"/>
          <c:showBubbleSize val="0"/>
        </c:dLbls>
        <c:gapWidth val="150"/>
        <c:overlap val="100"/>
        <c:axId val="94880512"/>
        <c:axId val="94882048"/>
      </c:barChart>
      <c:catAx>
        <c:axId val="94880512"/>
        <c:scaling>
          <c:orientation val="minMax"/>
        </c:scaling>
        <c:delete val="0"/>
        <c:axPos val="b"/>
        <c:numFmt formatCode="General" sourceLinked="0"/>
        <c:majorTickMark val="out"/>
        <c:minorTickMark val="none"/>
        <c:tickLblPos val="nextTo"/>
        <c:txPr>
          <a:bodyPr/>
          <a:lstStyle/>
          <a:p>
            <a:pPr>
              <a:defRPr sz="1400"/>
            </a:pPr>
            <a:endParaRPr lang="en-US"/>
          </a:p>
        </c:txPr>
        <c:crossAx val="94882048"/>
        <c:crosses val="autoZero"/>
        <c:auto val="1"/>
        <c:lblAlgn val="ctr"/>
        <c:lblOffset val="100"/>
        <c:noMultiLvlLbl val="0"/>
      </c:catAx>
      <c:valAx>
        <c:axId val="94882048"/>
        <c:scaling>
          <c:orientation val="minMax"/>
        </c:scaling>
        <c:delete val="0"/>
        <c:axPos val="l"/>
        <c:majorGridlines/>
        <c:numFmt formatCode="0%" sourceLinked="1"/>
        <c:majorTickMark val="out"/>
        <c:minorTickMark val="none"/>
        <c:tickLblPos val="nextTo"/>
        <c:txPr>
          <a:bodyPr/>
          <a:lstStyle/>
          <a:p>
            <a:pPr>
              <a:defRPr sz="1400"/>
            </a:pPr>
            <a:endParaRPr lang="en-US"/>
          </a:p>
        </c:txPr>
        <c:crossAx val="94880512"/>
        <c:crosses val="autoZero"/>
        <c:crossBetween val="between"/>
      </c:valAx>
    </c:plotArea>
    <c:legend>
      <c:legendPos val="r"/>
      <c:layout>
        <c:manualLayout>
          <c:xMode val="edge"/>
          <c:yMode val="edge"/>
          <c:x val="0.38702029328462978"/>
          <c:y val="0.75642837361951021"/>
          <c:w val="0.4221064907834553"/>
          <c:h val="0.22353807804066855"/>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61788241046826"/>
          <c:y val="0.11443515585801291"/>
          <c:w val="0.70460150666999444"/>
          <c:h val="0.51948114760889574"/>
        </c:manualLayout>
      </c:layout>
      <c:barChart>
        <c:barDir val="col"/>
        <c:grouping val="percentStacked"/>
        <c:varyColors val="0"/>
        <c:ser>
          <c:idx val="0"/>
          <c:order val="0"/>
          <c:tx>
            <c:strRef>
              <c:f>Sheet1!$B$1</c:f>
              <c:strCache>
                <c:ptCount val="1"/>
                <c:pt idx="0">
                  <c:v>Definatley No</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Sheet1!$B$2:$B$4</c:f>
              <c:numCache>
                <c:formatCode>0%</c:formatCode>
                <c:ptCount val="3"/>
                <c:pt idx="0">
                  <c:v>0.05</c:v>
                </c:pt>
                <c:pt idx="1">
                  <c:v>0.04</c:v>
                </c:pt>
                <c:pt idx="2">
                  <c:v>0.04</c:v>
                </c:pt>
              </c:numCache>
            </c:numRef>
          </c:val>
          <c:extLst>
            <c:ext xmlns:c16="http://schemas.microsoft.com/office/drawing/2014/chart" uri="{C3380CC4-5D6E-409C-BE32-E72D297353CC}">
              <c16:uniqueId val="{00000000-E782-4E27-851A-CAF81D3DCF07}"/>
            </c:ext>
          </c:extLst>
        </c:ser>
        <c:ser>
          <c:idx val="1"/>
          <c:order val="1"/>
          <c:tx>
            <c:strRef>
              <c:f>Sheet1!$C$1</c:f>
              <c:strCache>
                <c:ptCount val="1"/>
                <c:pt idx="0">
                  <c:v>Probably No</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Sheet1!$C$2:$C$4</c:f>
              <c:numCache>
                <c:formatCode>0%</c:formatCode>
                <c:ptCount val="3"/>
                <c:pt idx="0">
                  <c:v>0.11</c:v>
                </c:pt>
                <c:pt idx="1">
                  <c:v>0.12</c:v>
                </c:pt>
                <c:pt idx="2">
                  <c:v>0.13</c:v>
                </c:pt>
              </c:numCache>
            </c:numRef>
          </c:val>
          <c:extLst>
            <c:ext xmlns:c16="http://schemas.microsoft.com/office/drawing/2014/chart" uri="{C3380CC4-5D6E-409C-BE32-E72D297353CC}">
              <c16:uniqueId val="{00000001-E782-4E27-851A-CAF81D3DCF07}"/>
            </c:ext>
          </c:extLst>
        </c:ser>
        <c:ser>
          <c:idx val="2"/>
          <c:order val="2"/>
          <c:tx>
            <c:strRef>
              <c:f>Sheet1!$D$1</c:f>
              <c:strCache>
                <c:ptCount val="1"/>
                <c:pt idx="0">
                  <c:v>Probably Yes</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Sheet1!$D$2:$D$4</c:f>
              <c:numCache>
                <c:formatCode>0%</c:formatCode>
                <c:ptCount val="3"/>
                <c:pt idx="0">
                  <c:v>0.45</c:v>
                </c:pt>
                <c:pt idx="1">
                  <c:v>0.43</c:v>
                </c:pt>
                <c:pt idx="2">
                  <c:v>0.46</c:v>
                </c:pt>
              </c:numCache>
            </c:numRef>
          </c:val>
          <c:extLst>
            <c:ext xmlns:c16="http://schemas.microsoft.com/office/drawing/2014/chart" uri="{C3380CC4-5D6E-409C-BE32-E72D297353CC}">
              <c16:uniqueId val="{00000002-E782-4E27-851A-CAF81D3DCF07}"/>
            </c:ext>
          </c:extLst>
        </c:ser>
        <c:ser>
          <c:idx val="3"/>
          <c:order val="3"/>
          <c:tx>
            <c:strRef>
              <c:f>Sheet1!$E$1</c:f>
              <c:strCache>
                <c:ptCount val="1"/>
                <c:pt idx="0">
                  <c:v>Definatley Yes</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Sheet1!$E$2:$E$4</c:f>
              <c:numCache>
                <c:formatCode>0%</c:formatCode>
                <c:ptCount val="3"/>
                <c:pt idx="0">
                  <c:v>0.39</c:v>
                </c:pt>
                <c:pt idx="1">
                  <c:v>0.42</c:v>
                </c:pt>
                <c:pt idx="2">
                  <c:v>0.37</c:v>
                </c:pt>
              </c:numCache>
            </c:numRef>
          </c:val>
          <c:extLst>
            <c:ext xmlns:c16="http://schemas.microsoft.com/office/drawing/2014/chart" uri="{C3380CC4-5D6E-409C-BE32-E72D297353CC}">
              <c16:uniqueId val="{00000003-E782-4E27-851A-CAF81D3DCF07}"/>
            </c:ext>
          </c:extLst>
        </c:ser>
        <c:dLbls>
          <c:dLblPos val="ctr"/>
          <c:showLegendKey val="0"/>
          <c:showVal val="1"/>
          <c:showCatName val="0"/>
          <c:showSerName val="0"/>
          <c:showPercent val="0"/>
          <c:showBubbleSize val="0"/>
        </c:dLbls>
        <c:gapWidth val="150"/>
        <c:overlap val="100"/>
        <c:axId val="94880512"/>
        <c:axId val="94882048"/>
      </c:barChart>
      <c:catAx>
        <c:axId val="94880512"/>
        <c:scaling>
          <c:orientation val="minMax"/>
        </c:scaling>
        <c:delete val="0"/>
        <c:axPos val="b"/>
        <c:numFmt formatCode="General" sourceLinked="0"/>
        <c:majorTickMark val="out"/>
        <c:minorTickMark val="none"/>
        <c:tickLblPos val="nextTo"/>
        <c:txPr>
          <a:bodyPr/>
          <a:lstStyle/>
          <a:p>
            <a:pPr>
              <a:defRPr sz="1400"/>
            </a:pPr>
            <a:endParaRPr lang="en-US"/>
          </a:p>
        </c:txPr>
        <c:crossAx val="94882048"/>
        <c:crosses val="autoZero"/>
        <c:auto val="1"/>
        <c:lblAlgn val="ctr"/>
        <c:lblOffset val="100"/>
        <c:noMultiLvlLbl val="0"/>
      </c:catAx>
      <c:valAx>
        <c:axId val="94882048"/>
        <c:scaling>
          <c:orientation val="minMax"/>
        </c:scaling>
        <c:delete val="0"/>
        <c:axPos val="l"/>
        <c:majorGridlines/>
        <c:numFmt formatCode="0%" sourceLinked="1"/>
        <c:majorTickMark val="out"/>
        <c:minorTickMark val="none"/>
        <c:tickLblPos val="nextTo"/>
        <c:txPr>
          <a:bodyPr/>
          <a:lstStyle/>
          <a:p>
            <a:pPr>
              <a:defRPr sz="1400"/>
            </a:pPr>
            <a:endParaRPr lang="en-US"/>
          </a:p>
        </c:txPr>
        <c:crossAx val="94880512"/>
        <c:crosses val="autoZero"/>
        <c:crossBetween val="between"/>
      </c:valAx>
    </c:plotArea>
    <c:legend>
      <c:legendPos val="r"/>
      <c:layout>
        <c:manualLayout>
          <c:xMode val="edge"/>
          <c:yMode val="edge"/>
          <c:x val="0.38702029328462978"/>
          <c:y val="0.75642837361951021"/>
          <c:w val="0.44835119146316932"/>
          <c:h val="0.22353807804066855"/>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61788241046826"/>
          <c:y val="0.11443515585801291"/>
          <c:w val="0.70460150666999444"/>
          <c:h val="0.51948114760889574"/>
        </c:manualLayout>
      </c:layout>
      <c:barChart>
        <c:barDir val="col"/>
        <c:grouping val="percentStacked"/>
        <c:varyColors val="0"/>
        <c:ser>
          <c:idx val="0"/>
          <c:order val="0"/>
          <c:tx>
            <c:strRef>
              <c:f>Sheet1!$B$1</c:f>
              <c:strCache>
                <c:ptCount val="1"/>
                <c:pt idx="0">
                  <c:v>Definatley No</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Sheet1!$B$2:$B$4</c:f>
              <c:numCache>
                <c:formatCode>0%</c:formatCode>
                <c:ptCount val="3"/>
                <c:pt idx="0">
                  <c:v>0.05</c:v>
                </c:pt>
                <c:pt idx="1">
                  <c:v>0.04</c:v>
                </c:pt>
                <c:pt idx="2">
                  <c:v>0.05</c:v>
                </c:pt>
              </c:numCache>
            </c:numRef>
          </c:val>
          <c:extLst>
            <c:ext xmlns:c16="http://schemas.microsoft.com/office/drawing/2014/chart" uri="{C3380CC4-5D6E-409C-BE32-E72D297353CC}">
              <c16:uniqueId val="{00000000-D900-4BBA-AB47-BBAC4488BEA4}"/>
            </c:ext>
          </c:extLst>
        </c:ser>
        <c:ser>
          <c:idx val="1"/>
          <c:order val="1"/>
          <c:tx>
            <c:strRef>
              <c:f>Sheet1!$C$1</c:f>
              <c:strCache>
                <c:ptCount val="1"/>
                <c:pt idx="0">
                  <c:v>Probably No</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Sheet1!$C$2:$C$4</c:f>
              <c:numCache>
                <c:formatCode>0%</c:formatCode>
                <c:ptCount val="3"/>
                <c:pt idx="0">
                  <c:v>0.13</c:v>
                </c:pt>
                <c:pt idx="1">
                  <c:v>0.12</c:v>
                </c:pt>
                <c:pt idx="2">
                  <c:v>0.14000000000000001</c:v>
                </c:pt>
              </c:numCache>
            </c:numRef>
          </c:val>
          <c:extLst>
            <c:ext xmlns:c16="http://schemas.microsoft.com/office/drawing/2014/chart" uri="{C3380CC4-5D6E-409C-BE32-E72D297353CC}">
              <c16:uniqueId val="{00000001-D900-4BBA-AB47-BBAC4488BEA4}"/>
            </c:ext>
          </c:extLst>
        </c:ser>
        <c:ser>
          <c:idx val="2"/>
          <c:order val="2"/>
          <c:tx>
            <c:strRef>
              <c:f>Sheet1!$D$1</c:f>
              <c:strCache>
                <c:ptCount val="1"/>
                <c:pt idx="0">
                  <c:v>Probably Yes</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Sheet1!$D$2:$D$4</c:f>
              <c:numCache>
                <c:formatCode>0%</c:formatCode>
                <c:ptCount val="3"/>
                <c:pt idx="0">
                  <c:v>0.46</c:v>
                </c:pt>
                <c:pt idx="1">
                  <c:v>0.43</c:v>
                </c:pt>
                <c:pt idx="2">
                  <c:v>0.46</c:v>
                </c:pt>
              </c:numCache>
            </c:numRef>
          </c:val>
          <c:extLst>
            <c:ext xmlns:c16="http://schemas.microsoft.com/office/drawing/2014/chart" uri="{C3380CC4-5D6E-409C-BE32-E72D297353CC}">
              <c16:uniqueId val="{00000002-D900-4BBA-AB47-BBAC4488BEA4}"/>
            </c:ext>
          </c:extLst>
        </c:ser>
        <c:ser>
          <c:idx val="3"/>
          <c:order val="3"/>
          <c:tx>
            <c:strRef>
              <c:f>Sheet1!$E$1</c:f>
              <c:strCache>
                <c:ptCount val="1"/>
                <c:pt idx="0">
                  <c:v>Definatley Yes</c:v>
                </c:pt>
              </c:strCache>
            </c:strRef>
          </c:tx>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2019</c:v>
                </c:pt>
                <c:pt idx="1">
                  <c:v>All ISSE</c:v>
                </c:pt>
                <c:pt idx="2">
                  <c:v>IoTs</c:v>
                </c:pt>
              </c:strCache>
            </c:strRef>
          </c:cat>
          <c:val>
            <c:numRef>
              <c:f>Sheet1!$E$2:$E$4</c:f>
              <c:numCache>
                <c:formatCode>0%</c:formatCode>
                <c:ptCount val="3"/>
                <c:pt idx="0">
                  <c:v>0.36</c:v>
                </c:pt>
                <c:pt idx="1">
                  <c:v>0.41</c:v>
                </c:pt>
                <c:pt idx="2">
                  <c:v>0.35</c:v>
                </c:pt>
              </c:numCache>
            </c:numRef>
          </c:val>
          <c:extLst>
            <c:ext xmlns:c16="http://schemas.microsoft.com/office/drawing/2014/chart" uri="{C3380CC4-5D6E-409C-BE32-E72D297353CC}">
              <c16:uniqueId val="{00000003-D900-4BBA-AB47-BBAC4488BEA4}"/>
            </c:ext>
          </c:extLst>
        </c:ser>
        <c:dLbls>
          <c:dLblPos val="ctr"/>
          <c:showLegendKey val="0"/>
          <c:showVal val="1"/>
          <c:showCatName val="0"/>
          <c:showSerName val="0"/>
          <c:showPercent val="0"/>
          <c:showBubbleSize val="0"/>
        </c:dLbls>
        <c:gapWidth val="150"/>
        <c:overlap val="100"/>
        <c:axId val="94880512"/>
        <c:axId val="94882048"/>
      </c:barChart>
      <c:catAx>
        <c:axId val="94880512"/>
        <c:scaling>
          <c:orientation val="minMax"/>
        </c:scaling>
        <c:delete val="0"/>
        <c:axPos val="b"/>
        <c:numFmt formatCode="General" sourceLinked="0"/>
        <c:majorTickMark val="out"/>
        <c:minorTickMark val="none"/>
        <c:tickLblPos val="nextTo"/>
        <c:txPr>
          <a:bodyPr/>
          <a:lstStyle/>
          <a:p>
            <a:pPr>
              <a:defRPr sz="1400"/>
            </a:pPr>
            <a:endParaRPr lang="en-US"/>
          </a:p>
        </c:txPr>
        <c:crossAx val="94882048"/>
        <c:crosses val="autoZero"/>
        <c:auto val="1"/>
        <c:lblAlgn val="ctr"/>
        <c:lblOffset val="100"/>
        <c:noMultiLvlLbl val="0"/>
      </c:catAx>
      <c:valAx>
        <c:axId val="94882048"/>
        <c:scaling>
          <c:orientation val="minMax"/>
        </c:scaling>
        <c:delete val="0"/>
        <c:axPos val="l"/>
        <c:majorGridlines/>
        <c:numFmt formatCode="0%" sourceLinked="1"/>
        <c:majorTickMark val="out"/>
        <c:minorTickMark val="none"/>
        <c:tickLblPos val="nextTo"/>
        <c:txPr>
          <a:bodyPr/>
          <a:lstStyle/>
          <a:p>
            <a:pPr>
              <a:defRPr sz="1400"/>
            </a:pPr>
            <a:endParaRPr lang="en-US"/>
          </a:p>
        </c:txPr>
        <c:crossAx val="94880512"/>
        <c:crosses val="autoZero"/>
        <c:crossBetween val="between"/>
      </c:valAx>
    </c:plotArea>
    <c:legend>
      <c:legendPos val="r"/>
      <c:layout>
        <c:manualLayout>
          <c:xMode val="edge"/>
          <c:yMode val="edge"/>
          <c:x val="0.38702029328462978"/>
          <c:y val="0.75642837361951021"/>
          <c:w val="0.44386117432685979"/>
          <c:h val="0.22353807804066855"/>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IE" sz="1500" b="1" i="0" baseline="0" dirty="0" smtClean="0">
                <a:effectLst/>
              </a:rPr>
              <a:t>If you could start all over again, would you go to the same institution?</a:t>
            </a:r>
            <a:endParaRPr lang="en-IE" sz="1500" dirty="0">
              <a:effectLst/>
            </a:endParaRPr>
          </a:p>
        </c:rich>
      </c:tx>
      <c:layout>
        <c:manualLayout>
          <c:xMode val="edge"/>
          <c:yMode val="edge"/>
          <c:x val="0.15037508364235727"/>
          <c:y val="2.2540968019209264E-2"/>
        </c:manualLayout>
      </c:layout>
      <c:overlay val="0"/>
    </c:title>
    <c:autoTitleDeleted val="0"/>
    <c:plotArea>
      <c:layout/>
      <c:barChart>
        <c:barDir val="col"/>
        <c:grouping val="percentStacked"/>
        <c:varyColors val="0"/>
        <c:ser>
          <c:idx val="0"/>
          <c:order val="0"/>
          <c:tx>
            <c:strRef>
              <c:f>Sheet1!$B$1</c:f>
              <c:strCache>
                <c:ptCount val="1"/>
                <c:pt idx="0">
                  <c:v>Definatley No</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0.02</c:v>
                </c:pt>
                <c:pt idx="1">
                  <c:v>0.05</c:v>
                </c:pt>
                <c:pt idx="2">
                  <c:v>0.05</c:v>
                </c:pt>
              </c:numCache>
            </c:numRef>
          </c:val>
          <c:extLst>
            <c:ext xmlns:c16="http://schemas.microsoft.com/office/drawing/2014/chart" uri="{C3380CC4-5D6E-409C-BE32-E72D297353CC}">
              <c16:uniqueId val="{00000000-AA1C-474F-AB84-E4F818E749A8}"/>
            </c:ext>
          </c:extLst>
        </c:ser>
        <c:ser>
          <c:idx val="1"/>
          <c:order val="1"/>
          <c:tx>
            <c:strRef>
              <c:f>Sheet1!$C$1</c:f>
              <c:strCache>
                <c:ptCount val="1"/>
                <c:pt idx="0">
                  <c:v>Probably No</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0.11</c:v>
                </c:pt>
                <c:pt idx="1">
                  <c:v>0.11</c:v>
                </c:pt>
                <c:pt idx="2">
                  <c:v>0.13</c:v>
                </c:pt>
              </c:numCache>
            </c:numRef>
          </c:val>
          <c:extLst>
            <c:ext xmlns:c16="http://schemas.microsoft.com/office/drawing/2014/chart" uri="{C3380CC4-5D6E-409C-BE32-E72D297353CC}">
              <c16:uniqueId val="{00000001-AA1C-474F-AB84-E4F818E749A8}"/>
            </c:ext>
          </c:extLst>
        </c:ser>
        <c:ser>
          <c:idx val="2"/>
          <c:order val="2"/>
          <c:tx>
            <c:strRef>
              <c:f>Sheet1!$D$1</c:f>
              <c:strCache>
                <c:ptCount val="1"/>
                <c:pt idx="0">
                  <c:v>Probably Yes</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Sheet1!$D$2:$D$4</c:f>
              <c:numCache>
                <c:formatCode>0%</c:formatCode>
                <c:ptCount val="3"/>
                <c:pt idx="0">
                  <c:v>0.49</c:v>
                </c:pt>
                <c:pt idx="1">
                  <c:v>0.45</c:v>
                </c:pt>
                <c:pt idx="2">
                  <c:v>0.46</c:v>
                </c:pt>
              </c:numCache>
            </c:numRef>
          </c:val>
          <c:extLst>
            <c:ext xmlns:c16="http://schemas.microsoft.com/office/drawing/2014/chart" uri="{C3380CC4-5D6E-409C-BE32-E72D297353CC}">
              <c16:uniqueId val="{00000002-AA1C-474F-AB84-E4F818E749A8}"/>
            </c:ext>
          </c:extLst>
        </c:ser>
        <c:ser>
          <c:idx val="3"/>
          <c:order val="3"/>
          <c:tx>
            <c:strRef>
              <c:f>Sheet1!$E$1</c:f>
              <c:strCache>
                <c:ptCount val="1"/>
                <c:pt idx="0">
                  <c:v>Definatley Yes</c:v>
                </c:pt>
              </c:strCache>
            </c:strRef>
          </c:tx>
          <c:invertIfNegative val="0"/>
          <c:dLbls>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Sheet1!$E$2:$E$4</c:f>
              <c:numCache>
                <c:formatCode>0%</c:formatCode>
                <c:ptCount val="3"/>
                <c:pt idx="0">
                  <c:v>0.39</c:v>
                </c:pt>
                <c:pt idx="1">
                  <c:v>0.39</c:v>
                </c:pt>
                <c:pt idx="2">
                  <c:v>0.36</c:v>
                </c:pt>
              </c:numCache>
            </c:numRef>
          </c:val>
          <c:extLst>
            <c:ext xmlns:c16="http://schemas.microsoft.com/office/drawing/2014/chart" uri="{C3380CC4-5D6E-409C-BE32-E72D297353CC}">
              <c16:uniqueId val="{00000003-AA1C-474F-AB84-E4F818E749A8}"/>
            </c:ext>
          </c:extLst>
        </c:ser>
        <c:dLbls>
          <c:dLblPos val="ctr"/>
          <c:showLegendKey val="0"/>
          <c:showVal val="1"/>
          <c:showCatName val="0"/>
          <c:showSerName val="0"/>
          <c:showPercent val="0"/>
          <c:showBubbleSize val="0"/>
        </c:dLbls>
        <c:gapWidth val="150"/>
        <c:overlap val="100"/>
        <c:axId val="95071616"/>
        <c:axId val="95081600"/>
      </c:barChart>
      <c:catAx>
        <c:axId val="95071616"/>
        <c:scaling>
          <c:orientation val="minMax"/>
        </c:scaling>
        <c:delete val="0"/>
        <c:axPos val="b"/>
        <c:numFmt formatCode="General" sourceLinked="1"/>
        <c:majorTickMark val="out"/>
        <c:minorTickMark val="none"/>
        <c:tickLblPos val="nextTo"/>
        <c:txPr>
          <a:bodyPr/>
          <a:lstStyle/>
          <a:p>
            <a:pPr>
              <a:defRPr sz="1400"/>
            </a:pPr>
            <a:endParaRPr lang="en-US"/>
          </a:p>
        </c:txPr>
        <c:crossAx val="95081600"/>
        <c:crosses val="autoZero"/>
        <c:auto val="1"/>
        <c:lblAlgn val="ctr"/>
        <c:lblOffset val="100"/>
        <c:noMultiLvlLbl val="0"/>
      </c:catAx>
      <c:valAx>
        <c:axId val="95081600"/>
        <c:scaling>
          <c:orientation val="minMax"/>
        </c:scaling>
        <c:delete val="0"/>
        <c:axPos val="l"/>
        <c:majorGridlines/>
        <c:numFmt formatCode="0%" sourceLinked="1"/>
        <c:majorTickMark val="out"/>
        <c:minorTickMark val="none"/>
        <c:tickLblPos val="nextTo"/>
        <c:txPr>
          <a:bodyPr/>
          <a:lstStyle/>
          <a:p>
            <a:pPr>
              <a:defRPr sz="1400"/>
            </a:pPr>
            <a:endParaRPr lang="en-US"/>
          </a:p>
        </c:txPr>
        <c:crossAx val="95071616"/>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46252131296698"/>
          <c:y val="0.10752398124091977"/>
          <c:w val="0.53990833376389835"/>
          <c:h val="0.45433476408390161"/>
        </c:manualLayout>
      </c:layout>
      <c:barChart>
        <c:barDir val="col"/>
        <c:grouping val="stacked"/>
        <c:varyColors val="0"/>
        <c:ser>
          <c:idx val="0"/>
          <c:order val="0"/>
          <c:tx>
            <c:strRef>
              <c:f>Sheet1!$B$1</c:f>
              <c:strCache>
                <c:ptCount val="1"/>
                <c:pt idx="0">
                  <c:v>Very Little</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Sheet1!$B$2:$B$4</c:f>
              <c:numCache>
                <c:formatCode>0%</c:formatCode>
                <c:ptCount val="3"/>
                <c:pt idx="0">
                  <c:v>0.17</c:v>
                </c:pt>
                <c:pt idx="1">
                  <c:v>0.21</c:v>
                </c:pt>
                <c:pt idx="2">
                  <c:v>0.17</c:v>
                </c:pt>
              </c:numCache>
            </c:numRef>
          </c:val>
          <c:extLst>
            <c:ext xmlns:c16="http://schemas.microsoft.com/office/drawing/2014/chart" uri="{C3380CC4-5D6E-409C-BE32-E72D297353CC}">
              <c16:uniqueId val="{00000000-0AC6-45A2-A6DE-550B5D21CAC2}"/>
            </c:ext>
          </c:extLst>
        </c:ser>
        <c:ser>
          <c:idx val="1"/>
          <c:order val="1"/>
          <c:tx>
            <c:strRef>
              <c:f>Sheet1!$C$1</c:f>
              <c:strCache>
                <c:ptCount val="1"/>
                <c:pt idx="0">
                  <c:v>Some</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Sheet1!$C$2:$C$4</c:f>
              <c:numCache>
                <c:formatCode>0%</c:formatCode>
                <c:ptCount val="3"/>
                <c:pt idx="0">
                  <c:v>0.33</c:v>
                </c:pt>
                <c:pt idx="1">
                  <c:v>0.33</c:v>
                </c:pt>
                <c:pt idx="2">
                  <c:v>0.33</c:v>
                </c:pt>
              </c:numCache>
            </c:numRef>
          </c:val>
          <c:extLst>
            <c:ext xmlns:c16="http://schemas.microsoft.com/office/drawing/2014/chart" uri="{C3380CC4-5D6E-409C-BE32-E72D297353CC}">
              <c16:uniqueId val="{00000001-0AC6-45A2-A6DE-550B5D21CAC2}"/>
            </c:ext>
          </c:extLst>
        </c:ser>
        <c:ser>
          <c:idx val="2"/>
          <c:order val="2"/>
          <c:tx>
            <c:strRef>
              <c:f>Sheet1!$D$1</c:f>
              <c:strCache>
                <c:ptCount val="1"/>
                <c:pt idx="0">
                  <c:v>Quite a bit</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Sheet1!$D$2:$D$4</c:f>
              <c:numCache>
                <c:formatCode>0%</c:formatCode>
                <c:ptCount val="3"/>
                <c:pt idx="0">
                  <c:v>0.35</c:v>
                </c:pt>
                <c:pt idx="1">
                  <c:v>0.28999999999999998</c:v>
                </c:pt>
                <c:pt idx="2">
                  <c:v>0.32</c:v>
                </c:pt>
              </c:numCache>
            </c:numRef>
          </c:val>
          <c:extLst>
            <c:ext xmlns:c16="http://schemas.microsoft.com/office/drawing/2014/chart" uri="{C3380CC4-5D6E-409C-BE32-E72D297353CC}">
              <c16:uniqueId val="{00000002-0AC6-45A2-A6DE-550B5D21CAC2}"/>
            </c:ext>
          </c:extLst>
        </c:ser>
        <c:ser>
          <c:idx val="3"/>
          <c:order val="3"/>
          <c:tx>
            <c:strRef>
              <c:f>Sheet1!$E$1</c:f>
              <c:strCache>
                <c:ptCount val="1"/>
                <c:pt idx="0">
                  <c:v>Very much</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Sheet1!$E$2:$E$4</c:f>
              <c:numCache>
                <c:formatCode>0%</c:formatCode>
                <c:ptCount val="3"/>
                <c:pt idx="0">
                  <c:v>0.16</c:v>
                </c:pt>
                <c:pt idx="1">
                  <c:v>0.17</c:v>
                </c:pt>
                <c:pt idx="2">
                  <c:v>0.19</c:v>
                </c:pt>
              </c:numCache>
            </c:numRef>
          </c:val>
          <c:extLst>
            <c:ext xmlns:c16="http://schemas.microsoft.com/office/drawing/2014/chart" uri="{C3380CC4-5D6E-409C-BE32-E72D297353CC}">
              <c16:uniqueId val="{00000003-0AC6-45A2-A6DE-550B5D21CAC2}"/>
            </c:ext>
          </c:extLst>
        </c:ser>
        <c:dLbls>
          <c:dLblPos val="ctr"/>
          <c:showLegendKey val="0"/>
          <c:showVal val="1"/>
          <c:showCatName val="0"/>
          <c:showSerName val="0"/>
          <c:showPercent val="0"/>
          <c:showBubbleSize val="0"/>
        </c:dLbls>
        <c:gapWidth val="150"/>
        <c:overlap val="100"/>
        <c:axId val="104197504"/>
        <c:axId val="104269696"/>
      </c:barChart>
      <c:catAx>
        <c:axId val="104197504"/>
        <c:scaling>
          <c:orientation val="minMax"/>
        </c:scaling>
        <c:delete val="0"/>
        <c:axPos val="b"/>
        <c:numFmt formatCode="General" sourceLinked="0"/>
        <c:majorTickMark val="out"/>
        <c:minorTickMark val="none"/>
        <c:tickLblPos val="nextTo"/>
        <c:txPr>
          <a:bodyPr/>
          <a:lstStyle/>
          <a:p>
            <a:pPr>
              <a:defRPr sz="1100"/>
            </a:pPr>
            <a:endParaRPr lang="en-US"/>
          </a:p>
        </c:txPr>
        <c:crossAx val="104269696"/>
        <c:crosses val="autoZero"/>
        <c:auto val="1"/>
        <c:lblAlgn val="ctr"/>
        <c:lblOffset val="100"/>
        <c:noMultiLvlLbl val="0"/>
      </c:catAx>
      <c:valAx>
        <c:axId val="10426969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04197504"/>
        <c:crosses val="autoZero"/>
        <c:crossBetween val="between"/>
      </c:valAx>
    </c:plotArea>
    <c:legend>
      <c:legendPos val="r"/>
      <c:layout>
        <c:manualLayout>
          <c:xMode val="edge"/>
          <c:yMode val="edge"/>
          <c:x val="0.29324059173491646"/>
          <c:y val="0.68137342103847021"/>
          <c:w val="0.27864128811602823"/>
          <c:h val="0.3163266670162807"/>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IE" dirty="0">
                <a:solidFill>
                  <a:srgbClr val="000000"/>
                </a:solidFill>
              </a:rPr>
              <a:t>What does your Institution do best to engage students in learning?</a:t>
            </a:r>
          </a:p>
        </c:rich>
      </c:tx>
      <c:layout>
        <c:manualLayout>
          <c:xMode val="edge"/>
          <c:yMode val="edge"/>
          <c:x val="0.13174527825539276"/>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112469712327756"/>
          <c:y val="0.21238367641097247"/>
          <c:w val="0.41038052996218355"/>
          <c:h val="0.61820821303457618"/>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600-4E24-802D-10BC87A1515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600-4E24-802D-10BC87A1515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600-4E24-802D-10BC87A15151}"/>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600-4E24-802D-10BC87A15151}"/>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F600-4E24-802D-10BC87A15151}"/>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F600-4E24-802D-10BC87A15151}"/>
              </c:ext>
            </c:extLst>
          </c:dPt>
          <c:dLbls>
            <c:dLbl>
              <c:idx val="0"/>
              <c:layout>
                <c:manualLayout>
                  <c:x val="2.2247907869175718E-2"/>
                  <c:y val="1.02833700349317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600-4E24-802D-10BC87A15151}"/>
                </c:ext>
              </c:extLst>
            </c:dLbl>
            <c:dLbl>
              <c:idx val="1"/>
              <c:layout>
                <c:manualLayout>
                  <c:x val="9.0531662994862237E-3"/>
                  <c:y val="-9.8632678843043101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600-4E24-802D-10BC87A15151}"/>
                </c:ext>
              </c:extLst>
            </c:dLbl>
            <c:dLbl>
              <c:idx val="2"/>
              <c:layout>
                <c:manualLayout>
                  <c:x val="2.312854280330914E-2"/>
                  <c:y val="1.26576102417851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600-4E24-802D-10BC87A15151}"/>
                </c:ext>
              </c:extLst>
            </c:dLbl>
            <c:dLbl>
              <c:idx val="3"/>
              <c:layout>
                <c:manualLayout>
                  <c:x val="0.15904941504226636"/>
                  <c:y val="-3.821381919733355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600-4E24-802D-10BC87A15151}"/>
                </c:ext>
              </c:extLst>
            </c:dLbl>
            <c:dLbl>
              <c:idx val="4"/>
              <c:layout>
                <c:manualLayout>
                  <c:x val="-1.9352708409183319E-2"/>
                  <c:y val="3.250224500687701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600-4E24-802D-10BC87A15151}"/>
                </c:ext>
              </c:extLst>
            </c:dLbl>
            <c:dLbl>
              <c:idx val="5"/>
              <c:layout>
                <c:manualLayout>
                  <c:x val="-4.375885285590142E-2"/>
                  <c:y val="-7.375182246518143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600-4E24-802D-10BC87A151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op1_inss!$A$3:$A$8</c:f>
              <c:strCache>
                <c:ptCount val="6"/>
                <c:pt idx="0">
                  <c:v>Staff</c:v>
                </c:pt>
                <c:pt idx="1">
                  <c:v>Campus/Facilities/Library</c:v>
                </c:pt>
                <c:pt idx="2">
                  <c:v>Small Class Size</c:v>
                </c:pt>
                <c:pt idx="3">
                  <c:v>Course Delivery/Structure/Teaching Style</c:v>
                </c:pt>
                <c:pt idx="4">
                  <c:v>Communication/Engagement</c:v>
                </c:pt>
                <c:pt idx="5">
                  <c:v>Support Services</c:v>
                </c:pt>
              </c:strCache>
            </c:strRef>
          </c:cat>
          <c:val>
            <c:numRef>
              <c:f>op1_inss!$B$3:$B$8</c:f>
              <c:numCache>
                <c:formatCode>General</c:formatCode>
                <c:ptCount val="6"/>
                <c:pt idx="0">
                  <c:v>82</c:v>
                </c:pt>
                <c:pt idx="1">
                  <c:v>18</c:v>
                </c:pt>
                <c:pt idx="2">
                  <c:v>36</c:v>
                </c:pt>
                <c:pt idx="3">
                  <c:v>366</c:v>
                </c:pt>
                <c:pt idx="4">
                  <c:v>94</c:v>
                </c:pt>
                <c:pt idx="5">
                  <c:v>42</c:v>
                </c:pt>
              </c:numCache>
            </c:numRef>
          </c:val>
          <c:extLst>
            <c:ext xmlns:c16="http://schemas.microsoft.com/office/drawing/2014/chart" uri="{C3380CC4-5D6E-409C-BE32-E72D297353CC}">
              <c16:uniqueId val="{0000000C-F600-4E24-802D-10BC87A1515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5.9427743410154971E-2"/>
          <c:y val="0.19079005450204944"/>
          <c:w val="0.4029590715980822"/>
          <c:h val="0.55274469618485655"/>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IE" dirty="0">
                <a:solidFill>
                  <a:srgbClr val="000000"/>
                </a:solidFill>
              </a:rPr>
              <a:t>What could</a:t>
            </a:r>
            <a:r>
              <a:rPr lang="en-IE" baseline="0" dirty="0">
                <a:solidFill>
                  <a:srgbClr val="000000"/>
                </a:solidFill>
              </a:rPr>
              <a:t> your </a:t>
            </a:r>
            <a:r>
              <a:rPr lang="en-IE" baseline="0" dirty="0" smtClean="0">
                <a:solidFill>
                  <a:srgbClr val="000000"/>
                </a:solidFill>
              </a:rPr>
              <a:t>institute </a:t>
            </a:r>
            <a:r>
              <a:rPr lang="en-IE" baseline="0" dirty="0">
                <a:solidFill>
                  <a:srgbClr val="000000"/>
                </a:solidFill>
              </a:rPr>
              <a:t>do to improve students engagement in learning?</a:t>
            </a:r>
            <a:endParaRPr lang="en-IE" dirty="0">
              <a:solidFill>
                <a:srgbClr val="000000"/>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autoTitleDeleted val="0"/>
    <c:plotArea>
      <c:layout>
        <c:manualLayout>
          <c:layoutTarget val="inner"/>
          <c:xMode val="edge"/>
          <c:yMode val="edge"/>
          <c:x val="0.48684318609946386"/>
          <c:y val="0.17662382176520994"/>
          <c:w val="0.46782756744001597"/>
          <c:h val="0.8208030551450991"/>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C2C-4347-A32C-1D0DA3A8581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C2C-4347-A32C-1D0DA3A8581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C2C-4347-A32C-1D0DA3A8581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C2C-4347-A32C-1D0DA3A8581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C2C-4347-A32C-1D0DA3A8581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DC2C-4347-A32C-1D0DA3A8581D}"/>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DC2C-4347-A32C-1D0DA3A8581D}"/>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DC2C-4347-A32C-1D0DA3A8581D}"/>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DC2C-4347-A32C-1D0DA3A8581D}"/>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DC2C-4347-A32C-1D0DA3A8581D}"/>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DC2C-4347-A32C-1D0DA3A8581D}"/>
              </c:ext>
            </c:extLst>
          </c:dPt>
          <c:dLbls>
            <c:dLbl>
              <c:idx val="0"/>
              <c:layout>
                <c:manualLayout>
                  <c:x val="7.0844700800770377E-2"/>
                  <c:y val="-3.356650708618456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C2C-4347-A32C-1D0DA3A8581D}"/>
                </c:ext>
              </c:extLst>
            </c:dLbl>
            <c:dLbl>
              <c:idx val="2"/>
              <c:layout>
                <c:manualLayout>
                  <c:x val="-1.8329352526367727E-2"/>
                  <c:y val="3.49452480113616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C2C-4347-A32C-1D0DA3A8581D}"/>
                </c:ext>
              </c:extLst>
            </c:dLbl>
            <c:dLbl>
              <c:idx val="3"/>
              <c:layout>
                <c:manualLayout>
                  <c:x val="-2.3160084590100945E-2"/>
                  <c:y val="3.527628178156433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C2C-4347-A32C-1D0DA3A8581D}"/>
                </c:ext>
              </c:extLst>
            </c:dLbl>
            <c:dLbl>
              <c:idx val="4"/>
              <c:layout>
                <c:manualLayout>
                  <c:x val="3.0102059795627735E-3"/>
                  <c:y val="-1.765468125027902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C2C-4347-A32C-1D0DA3A8581D}"/>
                </c:ext>
              </c:extLst>
            </c:dLbl>
            <c:dLbl>
              <c:idx val="5"/>
              <c:layout>
                <c:manualLayout>
                  <c:x val="-1.2146947576176428E-2"/>
                  <c:y val="-4.02744158930650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C2C-4347-A32C-1D0DA3A8581D}"/>
                </c:ext>
              </c:extLst>
            </c:dLbl>
            <c:dLbl>
              <c:idx val="6"/>
              <c:layout>
                <c:manualLayout>
                  <c:x val="1.331851906962119E-2"/>
                  <c:y val="-5.226368414529507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C2C-4347-A32C-1D0DA3A8581D}"/>
                </c:ext>
              </c:extLst>
            </c:dLbl>
            <c:dLbl>
              <c:idx val="7"/>
              <c:layout>
                <c:manualLayout>
                  <c:x val="2.6366815862117855E-2"/>
                  <c:y val="-3.75026594858848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C2C-4347-A32C-1D0DA3A8581D}"/>
                </c:ext>
              </c:extLst>
            </c:dLbl>
            <c:dLbl>
              <c:idx val="8"/>
              <c:layout>
                <c:manualLayout>
                  <c:x val="6.2257808897401862E-3"/>
                  <c:y val="-1.118717410676960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C2C-4347-A32C-1D0DA3A8581D}"/>
                </c:ext>
              </c:extLst>
            </c:dLbl>
            <c:dLbl>
              <c:idx val="9"/>
              <c:layout>
                <c:manualLayout>
                  <c:x val="-1.8615296826888592E-2"/>
                  <c:y val="-3.048433571310587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DC2C-4347-A32C-1D0DA3A8581D}"/>
                </c:ext>
              </c:extLst>
            </c:dLbl>
            <c:dLbl>
              <c:idx val="10"/>
              <c:layout>
                <c:manualLayout>
                  <c:x val="5.3258073504670635E-2"/>
                  <c:y val="-4.18829092090604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DC2C-4347-A32C-1D0DA3A858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op2_inss!$A$4:$A$14</c:f>
              <c:strCache>
                <c:ptCount val="11"/>
                <c:pt idx="0">
                  <c:v>Entertainment/Activites on Campus</c:v>
                </c:pt>
                <c:pt idx="1">
                  <c:v>Better Course Design, Delivery &amp; Class Interaction</c:v>
                </c:pt>
                <c:pt idx="2">
                  <c:v>Improve Communication/Feedback</c:v>
                </c:pt>
                <c:pt idx="3">
                  <c:v>Monitored Attendance</c:v>
                </c:pt>
                <c:pt idx="4">
                  <c:v>Increase Work Placements/Career Progression</c:v>
                </c:pt>
                <c:pt idx="5">
                  <c:v>Library Improvements &amp; Opening Hours</c:v>
                </c:pt>
                <c:pt idx="6">
                  <c:v>Campus/Facilities Improvements</c:v>
                </c:pt>
                <c:pt idx="7">
                  <c:v>Lecturer Training/Upskilling</c:v>
                </c:pt>
                <c:pt idx="8">
                  <c:v>More Learning Support/Tutorials</c:v>
                </c:pt>
                <c:pt idx="9">
                  <c:v>Support Services Improvments</c:v>
                </c:pt>
                <c:pt idx="10">
                  <c:v>Improve Computers/Technology</c:v>
                </c:pt>
              </c:strCache>
            </c:strRef>
          </c:cat>
          <c:val>
            <c:numRef>
              <c:f>op2_inss!$B$4:$B$14</c:f>
              <c:numCache>
                <c:formatCode>General</c:formatCode>
                <c:ptCount val="11"/>
                <c:pt idx="0">
                  <c:v>27</c:v>
                </c:pt>
                <c:pt idx="1">
                  <c:v>325</c:v>
                </c:pt>
                <c:pt idx="2">
                  <c:v>111</c:v>
                </c:pt>
                <c:pt idx="3">
                  <c:v>4</c:v>
                </c:pt>
                <c:pt idx="4">
                  <c:v>5</c:v>
                </c:pt>
                <c:pt idx="5">
                  <c:v>14</c:v>
                </c:pt>
                <c:pt idx="6">
                  <c:v>8</c:v>
                </c:pt>
                <c:pt idx="7">
                  <c:v>25</c:v>
                </c:pt>
                <c:pt idx="8">
                  <c:v>26</c:v>
                </c:pt>
                <c:pt idx="9">
                  <c:v>3</c:v>
                </c:pt>
                <c:pt idx="10">
                  <c:v>7</c:v>
                </c:pt>
              </c:numCache>
            </c:numRef>
          </c:val>
          <c:extLst>
            <c:ext xmlns:c16="http://schemas.microsoft.com/office/drawing/2014/chart" uri="{C3380CC4-5D6E-409C-BE32-E72D297353CC}">
              <c16:uniqueId val="{00000016-DC2C-4347-A32C-1D0DA3A8581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1306540996250631E-2"/>
          <c:y val="0.1953703216403862"/>
          <c:w val="0.41577531675264051"/>
          <c:h val="0.68809154639731729"/>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46252131296698"/>
          <c:y val="0.10752398124091977"/>
          <c:w val="0.53990833376389835"/>
          <c:h val="0.45433476408390161"/>
        </c:manualLayout>
      </c:layout>
      <c:barChart>
        <c:barDir val="col"/>
        <c:grouping val="stacked"/>
        <c:varyColors val="0"/>
        <c:ser>
          <c:idx val="0"/>
          <c:order val="0"/>
          <c:tx>
            <c:strRef>
              <c:f>Sheet1!$B$1</c:f>
              <c:strCache>
                <c:ptCount val="1"/>
                <c:pt idx="0">
                  <c:v>Very Little</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Sheet1!$B$2:$B$4</c:f>
              <c:numCache>
                <c:formatCode>0%</c:formatCode>
                <c:ptCount val="3"/>
                <c:pt idx="0">
                  <c:v>0.20599999999999999</c:v>
                </c:pt>
                <c:pt idx="1">
                  <c:v>0.21</c:v>
                </c:pt>
                <c:pt idx="2">
                  <c:v>0.17</c:v>
                </c:pt>
              </c:numCache>
            </c:numRef>
          </c:val>
          <c:extLst>
            <c:ext xmlns:c16="http://schemas.microsoft.com/office/drawing/2014/chart" uri="{C3380CC4-5D6E-409C-BE32-E72D297353CC}">
              <c16:uniqueId val="{00000000-D552-4A41-9C3B-BA21ACB6E918}"/>
            </c:ext>
          </c:extLst>
        </c:ser>
        <c:ser>
          <c:idx val="1"/>
          <c:order val="1"/>
          <c:tx>
            <c:strRef>
              <c:f>Sheet1!$C$1</c:f>
              <c:strCache>
                <c:ptCount val="1"/>
                <c:pt idx="0">
                  <c:v>Some</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Sheet1!$C$2:$C$4</c:f>
              <c:numCache>
                <c:formatCode>0%</c:formatCode>
                <c:ptCount val="3"/>
                <c:pt idx="0">
                  <c:v>0.33</c:v>
                </c:pt>
                <c:pt idx="1">
                  <c:v>0.33</c:v>
                </c:pt>
                <c:pt idx="2">
                  <c:v>0.32500000000000001</c:v>
                </c:pt>
              </c:numCache>
            </c:numRef>
          </c:val>
          <c:extLst>
            <c:ext xmlns:c16="http://schemas.microsoft.com/office/drawing/2014/chart" uri="{C3380CC4-5D6E-409C-BE32-E72D297353CC}">
              <c16:uniqueId val="{00000001-D552-4A41-9C3B-BA21ACB6E918}"/>
            </c:ext>
          </c:extLst>
        </c:ser>
        <c:ser>
          <c:idx val="2"/>
          <c:order val="2"/>
          <c:tx>
            <c:strRef>
              <c:f>Sheet1!$D$1</c:f>
              <c:strCache>
                <c:ptCount val="1"/>
                <c:pt idx="0">
                  <c:v>Quite a bit</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Sheet1!$D$2:$D$4</c:f>
              <c:numCache>
                <c:formatCode>0%</c:formatCode>
                <c:ptCount val="3"/>
                <c:pt idx="0">
                  <c:v>0.3</c:v>
                </c:pt>
                <c:pt idx="1">
                  <c:v>0.28399999999999997</c:v>
                </c:pt>
                <c:pt idx="2">
                  <c:v>0.307</c:v>
                </c:pt>
              </c:numCache>
            </c:numRef>
          </c:val>
          <c:extLst>
            <c:ext xmlns:c16="http://schemas.microsoft.com/office/drawing/2014/chart" uri="{C3380CC4-5D6E-409C-BE32-E72D297353CC}">
              <c16:uniqueId val="{00000002-D552-4A41-9C3B-BA21ACB6E918}"/>
            </c:ext>
          </c:extLst>
        </c:ser>
        <c:ser>
          <c:idx val="3"/>
          <c:order val="3"/>
          <c:tx>
            <c:strRef>
              <c:f>Sheet1!$E$1</c:f>
              <c:strCache>
                <c:ptCount val="1"/>
                <c:pt idx="0">
                  <c:v>Very much</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Sheet1!$E$2:$E$4</c:f>
              <c:numCache>
                <c:formatCode>0%</c:formatCode>
                <c:ptCount val="3"/>
                <c:pt idx="0">
                  <c:v>0.16200000000000001</c:v>
                </c:pt>
                <c:pt idx="1">
                  <c:v>0.17499999999999999</c:v>
                </c:pt>
                <c:pt idx="2">
                  <c:v>0.19</c:v>
                </c:pt>
              </c:numCache>
            </c:numRef>
          </c:val>
          <c:extLst>
            <c:ext xmlns:c16="http://schemas.microsoft.com/office/drawing/2014/chart" uri="{C3380CC4-5D6E-409C-BE32-E72D297353CC}">
              <c16:uniqueId val="{00000003-D552-4A41-9C3B-BA21ACB6E918}"/>
            </c:ext>
          </c:extLst>
        </c:ser>
        <c:dLbls>
          <c:dLblPos val="ctr"/>
          <c:showLegendKey val="0"/>
          <c:showVal val="1"/>
          <c:showCatName val="0"/>
          <c:showSerName val="0"/>
          <c:showPercent val="0"/>
          <c:showBubbleSize val="0"/>
        </c:dLbls>
        <c:gapWidth val="150"/>
        <c:overlap val="100"/>
        <c:axId val="104197504"/>
        <c:axId val="104269696"/>
      </c:barChart>
      <c:catAx>
        <c:axId val="104197504"/>
        <c:scaling>
          <c:orientation val="minMax"/>
        </c:scaling>
        <c:delete val="0"/>
        <c:axPos val="b"/>
        <c:numFmt formatCode="General" sourceLinked="0"/>
        <c:majorTickMark val="out"/>
        <c:minorTickMark val="none"/>
        <c:tickLblPos val="nextTo"/>
        <c:txPr>
          <a:bodyPr/>
          <a:lstStyle/>
          <a:p>
            <a:pPr>
              <a:defRPr sz="1100"/>
            </a:pPr>
            <a:endParaRPr lang="en-US"/>
          </a:p>
        </c:txPr>
        <c:crossAx val="104269696"/>
        <c:crosses val="autoZero"/>
        <c:auto val="1"/>
        <c:lblAlgn val="ctr"/>
        <c:lblOffset val="100"/>
        <c:noMultiLvlLbl val="0"/>
      </c:catAx>
      <c:valAx>
        <c:axId val="10426969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04197504"/>
        <c:crosses val="autoZero"/>
        <c:crossBetween val="between"/>
      </c:valAx>
    </c:plotArea>
    <c:legend>
      <c:legendPos val="r"/>
      <c:layout>
        <c:manualLayout>
          <c:xMode val="edge"/>
          <c:yMode val="edge"/>
          <c:x val="0.29324059173491646"/>
          <c:y val="0.68137342103847021"/>
          <c:w val="0.27864128811602823"/>
          <c:h val="0.3163266670162807"/>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46252131296698"/>
          <c:y val="0.10752398124091977"/>
          <c:w val="0.53990833376389835"/>
          <c:h val="0.45433476408390161"/>
        </c:manualLayout>
      </c:layout>
      <c:barChart>
        <c:barDir val="col"/>
        <c:grouping val="stacked"/>
        <c:varyColors val="0"/>
        <c:ser>
          <c:idx val="0"/>
          <c:order val="0"/>
          <c:tx>
            <c:strRef>
              <c:f>Sheet1!$B$1</c:f>
              <c:strCache>
                <c:ptCount val="1"/>
                <c:pt idx="0">
                  <c:v>Very Little</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Sheet1!$B$2:$B$4</c:f>
              <c:numCache>
                <c:formatCode>0%</c:formatCode>
                <c:ptCount val="3"/>
                <c:pt idx="0">
                  <c:v>0.216</c:v>
                </c:pt>
                <c:pt idx="1">
                  <c:v>0.20399999999999999</c:v>
                </c:pt>
                <c:pt idx="2">
                  <c:v>0.17</c:v>
                </c:pt>
              </c:numCache>
            </c:numRef>
          </c:val>
          <c:extLst>
            <c:ext xmlns:c16="http://schemas.microsoft.com/office/drawing/2014/chart" uri="{C3380CC4-5D6E-409C-BE32-E72D297353CC}">
              <c16:uniqueId val="{00000000-2682-456D-8855-BF3BFD79401F}"/>
            </c:ext>
          </c:extLst>
        </c:ser>
        <c:ser>
          <c:idx val="1"/>
          <c:order val="1"/>
          <c:tx>
            <c:strRef>
              <c:f>Sheet1!$C$1</c:f>
              <c:strCache>
                <c:ptCount val="1"/>
                <c:pt idx="0">
                  <c:v>Some</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Sheet1!$C$2:$C$4</c:f>
              <c:numCache>
                <c:formatCode>0%</c:formatCode>
                <c:ptCount val="3"/>
                <c:pt idx="0">
                  <c:v>0.32200000000000001</c:v>
                </c:pt>
                <c:pt idx="1">
                  <c:v>0.33</c:v>
                </c:pt>
                <c:pt idx="2">
                  <c:v>0.32500000000000001</c:v>
                </c:pt>
              </c:numCache>
            </c:numRef>
          </c:val>
          <c:extLst>
            <c:ext xmlns:c16="http://schemas.microsoft.com/office/drawing/2014/chart" uri="{C3380CC4-5D6E-409C-BE32-E72D297353CC}">
              <c16:uniqueId val="{00000001-2682-456D-8855-BF3BFD79401F}"/>
            </c:ext>
          </c:extLst>
        </c:ser>
        <c:ser>
          <c:idx val="2"/>
          <c:order val="2"/>
          <c:tx>
            <c:strRef>
              <c:f>Sheet1!$D$1</c:f>
              <c:strCache>
                <c:ptCount val="1"/>
                <c:pt idx="0">
                  <c:v>Quite a bit</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Sheet1!$D$2:$D$4</c:f>
              <c:numCache>
                <c:formatCode>0%</c:formatCode>
                <c:ptCount val="3"/>
                <c:pt idx="0">
                  <c:v>0.28100000000000003</c:v>
                </c:pt>
                <c:pt idx="1">
                  <c:v>0.28999999999999998</c:v>
                </c:pt>
                <c:pt idx="2">
                  <c:v>0.307</c:v>
                </c:pt>
              </c:numCache>
            </c:numRef>
          </c:val>
          <c:extLst>
            <c:ext xmlns:c16="http://schemas.microsoft.com/office/drawing/2014/chart" uri="{C3380CC4-5D6E-409C-BE32-E72D297353CC}">
              <c16:uniqueId val="{00000002-2682-456D-8855-BF3BFD79401F}"/>
            </c:ext>
          </c:extLst>
        </c:ser>
        <c:ser>
          <c:idx val="3"/>
          <c:order val="3"/>
          <c:tx>
            <c:strRef>
              <c:f>Sheet1!$E$1</c:f>
              <c:strCache>
                <c:ptCount val="1"/>
                <c:pt idx="0">
                  <c:v>Very much</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2019</c:v>
                </c:pt>
                <c:pt idx="1">
                  <c:v>All ISSE</c:v>
                </c:pt>
                <c:pt idx="2">
                  <c:v>IOT's</c:v>
                </c:pt>
              </c:strCache>
            </c:strRef>
          </c:cat>
          <c:val>
            <c:numRef>
              <c:f>Sheet1!$E$2:$E$4</c:f>
              <c:numCache>
                <c:formatCode>0%</c:formatCode>
                <c:ptCount val="3"/>
                <c:pt idx="0">
                  <c:v>0.18099999999999999</c:v>
                </c:pt>
                <c:pt idx="1">
                  <c:v>0.17599999999999999</c:v>
                </c:pt>
                <c:pt idx="2">
                  <c:v>0.19</c:v>
                </c:pt>
              </c:numCache>
            </c:numRef>
          </c:val>
          <c:extLst>
            <c:ext xmlns:c16="http://schemas.microsoft.com/office/drawing/2014/chart" uri="{C3380CC4-5D6E-409C-BE32-E72D297353CC}">
              <c16:uniqueId val="{00000003-2682-456D-8855-BF3BFD79401F}"/>
            </c:ext>
          </c:extLst>
        </c:ser>
        <c:dLbls>
          <c:dLblPos val="ctr"/>
          <c:showLegendKey val="0"/>
          <c:showVal val="1"/>
          <c:showCatName val="0"/>
          <c:showSerName val="0"/>
          <c:showPercent val="0"/>
          <c:showBubbleSize val="0"/>
        </c:dLbls>
        <c:gapWidth val="150"/>
        <c:overlap val="100"/>
        <c:axId val="104197504"/>
        <c:axId val="104269696"/>
      </c:barChart>
      <c:catAx>
        <c:axId val="104197504"/>
        <c:scaling>
          <c:orientation val="minMax"/>
        </c:scaling>
        <c:delete val="0"/>
        <c:axPos val="b"/>
        <c:numFmt formatCode="General" sourceLinked="0"/>
        <c:majorTickMark val="out"/>
        <c:minorTickMark val="none"/>
        <c:tickLblPos val="nextTo"/>
        <c:txPr>
          <a:bodyPr/>
          <a:lstStyle/>
          <a:p>
            <a:pPr>
              <a:defRPr sz="1100"/>
            </a:pPr>
            <a:endParaRPr lang="en-US"/>
          </a:p>
        </c:txPr>
        <c:crossAx val="104269696"/>
        <c:crosses val="autoZero"/>
        <c:auto val="1"/>
        <c:lblAlgn val="ctr"/>
        <c:lblOffset val="100"/>
        <c:noMultiLvlLbl val="0"/>
      </c:catAx>
      <c:valAx>
        <c:axId val="10426969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04197504"/>
        <c:crosses val="autoZero"/>
        <c:crossBetween val="between"/>
      </c:valAx>
    </c:plotArea>
    <c:legend>
      <c:legendPos val="r"/>
      <c:layout>
        <c:manualLayout>
          <c:xMode val="edge"/>
          <c:yMode val="edge"/>
          <c:x val="0.29324059173491646"/>
          <c:y val="0.68137342103847021"/>
          <c:w val="0.27864128811602823"/>
          <c:h val="0.3163266670162807"/>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46252131296698"/>
          <c:y val="0.10752398124091977"/>
          <c:w val="0.53990833376389835"/>
          <c:h val="0.45433476408390161"/>
        </c:manualLayout>
      </c:layout>
      <c:barChart>
        <c:barDir val="col"/>
        <c:grouping val="stacked"/>
        <c:varyColors val="0"/>
        <c:ser>
          <c:idx val="0"/>
          <c:order val="0"/>
          <c:tx>
            <c:strRef>
              <c:f>Sheet1!$B$1</c:f>
              <c:strCache>
                <c:ptCount val="1"/>
                <c:pt idx="0">
                  <c:v>Very Little</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Sligo 2017</c:v>
                </c:pt>
                <c:pt idx="1">
                  <c:v>IT Sligo 2018</c:v>
                </c:pt>
                <c:pt idx="2">
                  <c:v>IT Sligo 2019</c:v>
                </c:pt>
              </c:strCache>
            </c:strRef>
          </c:cat>
          <c:val>
            <c:numRef>
              <c:f>Sheet1!$B$2:$B$4</c:f>
              <c:numCache>
                <c:formatCode>0%</c:formatCode>
                <c:ptCount val="3"/>
                <c:pt idx="0">
                  <c:v>0.17</c:v>
                </c:pt>
                <c:pt idx="1">
                  <c:v>0.21</c:v>
                </c:pt>
                <c:pt idx="2">
                  <c:v>0.22</c:v>
                </c:pt>
              </c:numCache>
            </c:numRef>
          </c:val>
          <c:extLst>
            <c:ext xmlns:c16="http://schemas.microsoft.com/office/drawing/2014/chart" uri="{C3380CC4-5D6E-409C-BE32-E72D297353CC}">
              <c16:uniqueId val="{00000000-4E79-47E6-BFF6-5D5D44E0CA7A}"/>
            </c:ext>
          </c:extLst>
        </c:ser>
        <c:ser>
          <c:idx val="1"/>
          <c:order val="1"/>
          <c:tx>
            <c:strRef>
              <c:f>Sheet1!$C$1</c:f>
              <c:strCache>
                <c:ptCount val="1"/>
                <c:pt idx="0">
                  <c:v>Some</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Sligo 2017</c:v>
                </c:pt>
                <c:pt idx="1">
                  <c:v>IT Sligo 2018</c:v>
                </c:pt>
                <c:pt idx="2">
                  <c:v>IT Sligo 2019</c:v>
                </c:pt>
              </c:strCache>
            </c:strRef>
          </c:cat>
          <c:val>
            <c:numRef>
              <c:f>Sheet1!$C$2:$C$4</c:f>
              <c:numCache>
                <c:formatCode>0%</c:formatCode>
                <c:ptCount val="3"/>
                <c:pt idx="0">
                  <c:v>0.33</c:v>
                </c:pt>
                <c:pt idx="1">
                  <c:v>0.33</c:v>
                </c:pt>
                <c:pt idx="2">
                  <c:v>0.32</c:v>
                </c:pt>
              </c:numCache>
            </c:numRef>
          </c:val>
          <c:extLst>
            <c:ext xmlns:c16="http://schemas.microsoft.com/office/drawing/2014/chart" uri="{C3380CC4-5D6E-409C-BE32-E72D297353CC}">
              <c16:uniqueId val="{00000001-4E79-47E6-BFF6-5D5D44E0CA7A}"/>
            </c:ext>
          </c:extLst>
        </c:ser>
        <c:ser>
          <c:idx val="2"/>
          <c:order val="2"/>
          <c:tx>
            <c:strRef>
              <c:f>Sheet1!$D$1</c:f>
              <c:strCache>
                <c:ptCount val="1"/>
                <c:pt idx="0">
                  <c:v>Quite a bit</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Sligo 2017</c:v>
                </c:pt>
                <c:pt idx="1">
                  <c:v>IT Sligo 2018</c:v>
                </c:pt>
                <c:pt idx="2">
                  <c:v>IT Sligo 2019</c:v>
                </c:pt>
              </c:strCache>
            </c:strRef>
          </c:cat>
          <c:val>
            <c:numRef>
              <c:f>Sheet1!$D$2:$D$4</c:f>
              <c:numCache>
                <c:formatCode>0%</c:formatCode>
                <c:ptCount val="3"/>
                <c:pt idx="0">
                  <c:v>0.35</c:v>
                </c:pt>
                <c:pt idx="1">
                  <c:v>0.3</c:v>
                </c:pt>
                <c:pt idx="2">
                  <c:v>0.28000000000000003</c:v>
                </c:pt>
              </c:numCache>
            </c:numRef>
          </c:val>
          <c:extLst>
            <c:ext xmlns:c16="http://schemas.microsoft.com/office/drawing/2014/chart" uri="{C3380CC4-5D6E-409C-BE32-E72D297353CC}">
              <c16:uniqueId val="{00000002-4E79-47E6-BFF6-5D5D44E0CA7A}"/>
            </c:ext>
          </c:extLst>
        </c:ser>
        <c:ser>
          <c:idx val="3"/>
          <c:order val="3"/>
          <c:tx>
            <c:strRef>
              <c:f>Sheet1!$E$1</c:f>
              <c:strCache>
                <c:ptCount val="1"/>
                <c:pt idx="0">
                  <c:v>Very much</c:v>
                </c:pt>
              </c:strCache>
            </c:strRef>
          </c:tx>
          <c:invertIfNegative val="0"/>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 Sligo 2017</c:v>
                </c:pt>
                <c:pt idx="1">
                  <c:v>IT Sligo 2018</c:v>
                </c:pt>
                <c:pt idx="2">
                  <c:v>IT Sligo 2019</c:v>
                </c:pt>
              </c:strCache>
            </c:strRef>
          </c:cat>
          <c:val>
            <c:numRef>
              <c:f>Sheet1!$E$2:$E$4</c:f>
              <c:numCache>
                <c:formatCode>0%</c:formatCode>
                <c:ptCount val="3"/>
                <c:pt idx="0">
                  <c:v>0.16</c:v>
                </c:pt>
                <c:pt idx="1">
                  <c:v>0.16</c:v>
                </c:pt>
                <c:pt idx="2">
                  <c:v>0.18</c:v>
                </c:pt>
              </c:numCache>
            </c:numRef>
          </c:val>
          <c:extLst>
            <c:ext xmlns:c16="http://schemas.microsoft.com/office/drawing/2014/chart" uri="{C3380CC4-5D6E-409C-BE32-E72D297353CC}">
              <c16:uniqueId val="{00000003-4E79-47E6-BFF6-5D5D44E0CA7A}"/>
            </c:ext>
          </c:extLst>
        </c:ser>
        <c:dLbls>
          <c:dLblPos val="ctr"/>
          <c:showLegendKey val="0"/>
          <c:showVal val="1"/>
          <c:showCatName val="0"/>
          <c:showSerName val="0"/>
          <c:showPercent val="0"/>
          <c:showBubbleSize val="0"/>
        </c:dLbls>
        <c:gapWidth val="150"/>
        <c:overlap val="100"/>
        <c:axId val="104197504"/>
        <c:axId val="104269696"/>
      </c:barChart>
      <c:catAx>
        <c:axId val="104197504"/>
        <c:scaling>
          <c:orientation val="minMax"/>
        </c:scaling>
        <c:delete val="0"/>
        <c:axPos val="b"/>
        <c:numFmt formatCode="General" sourceLinked="0"/>
        <c:majorTickMark val="out"/>
        <c:minorTickMark val="none"/>
        <c:tickLblPos val="nextTo"/>
        <c:spPr>
          <a:ln>
            <a:solidFill>
              <a:schemeClr val="tx1"/>
            </a:solidFill>
          </a:ln>
        </c:spPr>
        <c:txPr>
          <a:bodyPr/>
          <a:lstStyle/>
          <a:p>
            <a:pPr>
              <a:defRPr sz="1100">
                <a:solidFill>
                  <a:srgbClr val="000000"/>
                </a:solidFill>
              </a:defRPr>
            </a:pPr>
            <a:endParaRPr lang="en-US"/>
          </a:p>
        </c:txPr>
        <c:crossAx val="104269696"/>
        <c:crosses val="autoZero"/>
        <c:auto val="1"/>
        <c:lblAlgn val="ctr"/>
        <c:lblOffset val="100"/>
        <c:noMultiLvlLbl val="0"/>
      </c:catAx>
      <c:valAx>
        <c:axId val="104269696"/>
        <c:scaling>
          <c:orientation val="minMax"/>
        </c:scaling>
        <c:delete val="0"/>
        <c:axPos val="l"/>
        <c:majorGridlines/>
        <c:numFmt formatCode="0%" sourceLinked="1"/>
        <c:majorTickMark val="out"/>
        <c:minorTickMark val="none"/>
        <c:tickLblPos val="nextTo"/>
        <c:txPr>
          <a:bodyPr/>
          <a:lstStyle/>
          <a:p>
            <a:pPr>
              <a:defRPr sz="1400">
                <a:solidFill>
                  <a:srgbClr val="000000"/>
                </a:solidFill>
              </a:defRPr>
            </a:pPr>
            <a:endParaRPr lang="en-US"/>
          </a:p>
        </c:txPr>
        <c:crossAx val="104197504"/>
        <c:crosses val="autoZero"/>
        <c:crossBetween val="between"/>
      </c:valAx>
    </c:plotArea>
    <c:legend>
      <c:legendPos val="r"/>
      <c:layout>
        <c:manualLayout>
          <c:xMode val="edge"/>
          <c:yMode val="edge"/>
          <c:x val="0.29324059173491646"/>
          <c:y val="0.68137342103847021"/>
          <c:w val="0.27864128811602823"/>
          <c:h val="0.3163266670162807"/>
        </c:manualLayout>
      </c:layout>
      <c:overlay val="0"/>
      <c:txPr>
        <a:bodyPr/>
        <a:lstStyle/>
        <a:p>
          <a:pPr>
            <a:defRPr sz="11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93195321640769"/>
          <c:y val="4.2233881338278441E-2"/>
          <c:w val="0.61020444606986679"/>
          <c:h val="0.48987738060291969"/>
        </c:manualLayout>
      </c:layout>
      <c:barChart>
        <c:barDir val="col"/>
        <c:grouping val="percentStacked"/>
        <c:varyColors val="0"/>
        <c:ser>
          <c:idx val="0"/>
          <c:order val="0"/>
          <c:tx>
            <c:strRef>
              <c:f>Sheet1!$B$1</c:f>
              <c:strCache>
                <c:ptCount val="1"/>
                <c:pt idx="0">
                  <c:v>Never</c:v>
                </c:pt>
              </c:strCache>
            </c:strRef>
          </c:tx>
          <c:invertIfNegative val="0"/>
          <c:dLbls>
            <c:dLbl>
              <c:idx val="0"/>
              <c:layout>
                <c:manualLayout>
                  <c:x val="-6.9595259003738745E-4"/>
                  <c:y val="-9.20012438186181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E12-4137-93A6-B4CE2E1E873A}"/>
                </c:ext>
              </c:extLst>
            </c:dLbl>
            <c:dLbl>
              <c:idx val="1"/>
              <c:layout>
                <c:manualLayout>
                  <c:x val="4.1241829721671546E-3"/>
                  <c:y val="-5.612149513839382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E12-4137-93A6-B4CE2E1E873A}"/>
                </c:ext>
              </c:extLst>
            </c:dLbl>
            <c:dLbl>
              <c:idx val="2"/>
              <c:layout>
                <c:manualLayout>
                  <c:x val="-5.4645555841847599E-3"/>
                  <c:y val="-9.361184164735176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E12-4137-93A6-B4CE2E1E873A}"/>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Sheet1!$B$2:$B$4</c:f>
              <c:numCache>
                <c:formatCode>0%</c:formatCode>
                <c:ptCount val="3"/>
                <c:pt idx="0">
                  <c:v>0.18</c:v>
                </c:pt>
                <c:pt idx="1">
                  <c:v>0.23</c:v>
                </c:pt>
                <c:pt idx="2">
                  <c:v>0.21</c:v>
                </c:pt>
              </c:numCache>
            </c:numRef>
          </c:val>
          <c:extLst>
            <c:ext xmlns:c16="http://schemas.microsoft.com/office/drawing/2014/chart" uri="{C3380CC4-5D6E-409C-BE32-E72D297353CC}">
              <c16:uniqueId val="{00000003-8E12-4137-93A6-B4CE2E1E873A}"/>
            </c:ext>
          </c:extLst>
        </c:ser>
        <c:ser>
          <c:idx val="1"/>
          <c:order val="1"/>
          <c:tx>
            <c:strRef>
              <c:f>Sheet1!$C$1</c:f>
              <c:strCache>
                <c:ptCount val="1"/>
                <c:pt idx="0">
                  <c:v>Sometimes</c:v>
                </c:pt>
              </c:strCache>
            </c:strRef>
          </c:tx>
          <c:invertIfNegative val="0"/>
          <c:dLbls>
            <c:dLbl>
              <c:idx val="0"/>
              <c:layout>
                <c:manualLayout>
                  <c:x val="9.7914508521278528E-3"/>
                  <c:y val="-3.327618640840722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E12-4137-93A6-B4CE2E1E873A}"/>
                </c:ext>
              </c:extLst>
            </c:dLbl>
            <c:dLbl>
              <c:idx val="1"/>
              <c:layout>
                <c:manualLayout>
                  <c:x val="-1.4563208901462368E-3"/>
                  <c:y val="2.154352759407803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E12-4137-93A6-B4CE2E1E873A}"/>
                </c:ext>
              </c:extLst>
            </c:dLbl>
            <c:dLbl>
              <c:idx val="2"/>
              <c:layout>
                <c:manualLayout>
                  <c:x val="-4.9195198006005119E-3"/>
                  <c:y val="-3.327381089538549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E12-4137-93A6-B4CE2E1E873A}"/>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2017</c:v>
                </c:pt>
                <c:pt idx="1">
                  <c:v>All ISSE</c:v>
                </c:pt>
                <c:pt idx="2">
                  <c:v>IoTs</c:v>
                </c:pt>
              </c:strCache>
            </c:strRef>
          </c:cat>
          <c:val>
            <c:numRef>
              <c:f>Sheet1!$C$2:$C$4</c:f>
              <c:numCache>
                <c:formatCode>0%</c:formatCode>
                <c:ptCount val="3"/>
                <c:pt idx="0">
                  <c:v>0.44</c:v>
                </c:pt>
                <c:pt idx="1">
                  <c:v>0.43</c:v>
                </c:pt>
                <c:pt idx="2">
                  <c:v>0.44</c:v>
                </c:pt>
              </c:numCache>
            </c:numRef>
          </c:val>
          <c:extLst>
            <c:ext xmlns:c16="http://schemas.microsoft.com/office/drawing/2014/chart" uri="{C3380CC4-5D6E-409C-BE32-E72D297353CC}">
              <c16:uniqueId val="{00000007-8E12-4137-93A6-B4CE2E1E873A}"/>
            </c:ext>
          </c:extLst>
        </c:ser>
        <c:ser>
          <c:idx val="2"/>
          <c:order val="2"/>
          <c:tx>
            <c:strRef>
              <c:f>Sheet1!$D$1</c:f>
              <c:strCache>
                <c:ptCount val="1"/>
                <c:pt idx="0">
                  <c:v>Often</c:v>
                </c:pt>
              </c:strCache>
            </c:strRef>
          </c:tx>
          <c:invertIfNegative val="0"/>
          <c:dLbls>
            <c:dLbl>
              <c:idx val="0"/>
              <c:layout>
                <c:manualLayout>
                  <c:x val="0"/>
                  <c:y val="-5.872734604186935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E12-4137-93A6-B4CE2E1E873A}"/>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Sheet1!$D$2:$D$4</c:f>
              <c:numCache>
                <c:formatCode>0%</c:formatCode>
                <c:ptCount val="3"/>
                <c:pt idx="0">
                  <c:v>0.31</c:v>
                </c:pt>
                <c:pt idx="1">
                  <c:v>0.27</c:v>
                </c:pt>
                <c:pt idx="2">
                  <c:v>0.28000000000000003</c:v>
                </c:pt>
              </c:numCache>
            </c:numRef>
          </c:val>
          <c:extLst>
            <c:ext xmlns:c16="http://schemas.microsoft.com/office/drawing/2014/chart" uri="{C3380CC4-5D6E-409C-BE32-E72D297353CC}">
              <c16:uniqueId val="{00000009-8E12-4137-93A6-B4CE2E1E873A}"/>
            </c:ext>
          </c:extLst>
        </c:ser>
        <c:ser>
          <c:idx val="3"/>
          <c:order val="3"/>
          <c:tx>
            <c:strRef>
              <c:f>Sheet1!$E$1</c:f>
              <c:strCache>
                <c:ptCount val="1"/>
                <c:pt idx="0">
                  <c:v>Very Often</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2017</c:v>
                </c:pt>
                <c:pt idx="1">
                  <c:v>All ISSE</c:v>
                </c:pt>
                <c:pt idx="2">
                  <c:v>IoTs</c:v>
                </c:pt>
              </c:strCache>
            </c:strRef>
          </c:cat>
          <c:val>
            <c:numRef>
              <c:f>Sheet1!$E$2:$E$4</c:f>
              <c:numCache>
                <c:formatCode>0%</c:formatCode>
                <c:ptCount val="3"/>
                <c:pt idx="0">
                  <c:v>0.08</c:v>
                </c:pt>
                <c:pt idx="1">
                  <c:v>7.0000000000000007E-2</c:v>
                </c:pt>
                <c:pt idx="2">
                  <c:v>7.0000000000000007E-2</c:v>
                </c:pt>
              </c:numCache>
            </c:numRef>
          </c:val>
          <c:extLst>
            <c:ext xmlns:c16="http://schemas.microsoft.com/office/drawing/2014/chart" uri="{C3380CC4-5D6E-409C-BE32-E72D297353CC}">
              <c16:uniqueId val="{0000000A-8E12-4137-93A6-B4CE2E1E873A}"/>
            </c:ext>
          </c:extLst>
        </c:ser>
        <c:dLbls>
          <c:dLblPos val="ctr"/>
          <c:showLegendKey val="0"/>
          <c:showVal val="1"/>
          <c:showCatName val="0"/>
          <c:showSerName val="0"/>
          <c:showPercent val="0"/>
          <c:showBubbleSize val="0"/>
        </c:dLbls>
        <c:gapWidth val="150"/>
        <c:overlap val="100"/>
        <c:axId val="104420480"/>
        <c:axId val="104422016"/>
      </c:barChart>
      <c:catAx>
        <c:axId val="104420480"/>
        <c:scaling>
          <c:orientation val="minMax"/>
        </c:scaling>
        <c:delete val="0"/>
        <c:axPos val="b"/>
        <c:numFmt formatCode="General" sourceLinked="0"/>
        <c:majorTickMark val="out"/>
        <c:minorTickMark val="none"/>
        <c:tickLblPos val="nextTo"/>
        <c:txPr>
          <a:bodyPr/>
          <a:lstStyle/>
          <a:p>
            <a:pPr>
              <a:defRPr sz="1400"/>
            </a:pPr>
            <a:endParaRPr lang="en-US"/>
          </a:p>
        </c:txPr>
        <c:crossAx val="104422016"/>
        <c:crosses val="autoZero"/>
        <c:auto val="1"/>
        <c:lblAlgn val="ctr"/>
        <c:lblOffset val="100"/>
        <c:noMultiLvlLbl val="0"/>
      </c:catAx>
      <c:valAx>
        <c:axId val="10442201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04420480"/>
        <c:crosses val="autoZero"/>
        <c:crossBetween val="between"/>
      </c:valAx>
    </c:plotArea>
    <c:legend>
      <c:legendPos val="r"/>
      <c:layout>
        <c:manualLayout>
          <c:xMode val="edge"/>
          <c:yMode val="edge"/>
          <c:x val="0.48447275600045142"/>
          <c:y val="0.68495621374427995"/>
          <c:w val="0.30181389630928301"/>
          <c:h val="0.24313210679167513"/>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93195321640769"/>
          <c:y val="4.2233881338278441E-2"/>
          <c:w val="0.61020444606986679"/>
          <c:h val="0.48987738060291969"/>
        </c:manualLayout>
      </c:layout>
      <c:barChart>
        <c:barDir val="col"/>
        <c:grouping val="percentStacked"/>
        <c:varyColors val="0"/>
        <c:ser>
          <c:idx val="0"/>
          <c:order val="0"/>
          <c:tx>
            <c:strRef>
              <c:f>Sheet1!$B$1</c:f>
              <c:strCache>
                <c:ptCount val="1"/>
                <c:pt idx="0">
                  <c:v>Never</c:v>
                </c:pt>
              </c:strCache>
            </c:strRef>
          </c:tx>
          <c:invertIfNegative val="0"/>
          <c:dLbls>
            <c:dLbl>
              <c:idx val="0"/>
              <c:layout>
                <c:manualLayout>
                  <c:x val="-6.9595259003738745E-4"/>
                  <c:y val="-9.20012438186181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72F-4F0D-A2D1-91BB9FE6C15B}"/>
                </c:ext>
              </c:extLst>
            </c:dLbl>
            <c:dLbl>
              <c:idx val="1"/>
              <c:layout>
                <c:manualLayout>
                  <c:x val="4.1241829721671546E-3"/>
                  <c:y val="-5.612149513839382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72F-4F0D-A2D1-91BB9FE6C15B}"/>
                </c:ext>
              </c:extLst>
            </c:dLbl>
            <c:dLbl>
              <c:idx val="2"/>
              <c:layout>
                <c:manualLayout>
                  <c:x val="-5.4645555841847599E-3"/>
                  <c:y val="-9.361184164735176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72F-4F0D-A2D1-91BB9FE6C15B}"/>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Sheet1!$B$2:$B$4</c:f>
              <c:numCache>
                <c:formatCode>0%</c:formatCode>
                <c:ptCount val="3"/>
                <c:pt idx="0">
                  <c:v>0.20200000000000001</c:v>
                </c:pt>
                <c:pt idx="1">
                  <c:v>0.222</c:v>
                </c:pt>
                <c:pt idx="2">
                  <c:v>0.21199999999999999</c:v>
                </c:pt>
              </c:numCache>
            </c:numRef>
          </c:val>
          <c:extLst>
            <c:ext xmlns:c16="http://schemas.microsoft.com/office/drawing/2014/chart" uri="{C3380CC4-5D6E-409C-BE32-E72D297353CC}">
              <c16:uniqueId val="{00000003-E72F-4F0D-A2D1-91BB9FE6C15B}"/>
            </c:ext>
          </c:extLst>
        </c:ser>
        <c:ser>
          <c:idx val="1"/>
          <c:order val="1"/>
          <c:tx>
            <c:strRef>
              <c:f>Sheet1!$C$1</c:f>
              <c:strCache>
                <c:ptCount val="1"/>
                <c:pt idx="0">
                  <c:v>Sometimes</c:v>
                </c:pt>
              </c:strCache>
            </c:strRef>
          </c:tx>
          <c:invertIfNegative val="0"/>
          <c:dLbls>
            <c:dLbl>
              <c:idx val="0"/>
              <c:layout>
                <c:manualLayout>
                  <c:x val="9.7914508521278528E-3"/>
                  <c:y val="-3.327618640840722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72F-4F0D-A2D1-91BB9FE6C15B}"/>
                </c:ext>
              </c:extLst>
            </c:dLbl>
            <c:dLbl>
              <c:idx val="1"/>
              <c:layout>
                <c:manualLayout>
                  <c:x val="-1.4563208901462368E-3"/>
                  <c:y val="2.154352759407803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72F-4F0D-A2D1-91BB9FE6C15B}"/>
                </c:ext>
              </c:extLst>
            </c:dLbl>
            <c:dLbl>
              <c:idx val="2"/>
              <c:layout>
                <c:manualLayout>
                  <c:x val="-4.9195198006005119E-3"/>
                  <c:y val="-3.327381089538549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72F-4F0D-A2D1-91BB9FE6C15B}"/>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ITSligo 2018</c:v>
                </c:pt>
                <c:pt idx="1">
                  <c:v>All ISSE</c:v>
                </c:pt>
                <c:pt idx="2">
                  <c:v>IoTs</c:v>
                </c:pt>
              </c:strCache>
            </c:strRef>
          </c:cat>
          <c:val>
            <c:numRef>
              <c:f>Sheet1!$C$2:$C$4</c:f>
              <c:numCache>
                <c:formatCode>0%</c:formatCode>
                <c:ptCount val="3"/>
                <c:pt idx="0">
                  <c:v>0.41299999999999998</c:v>
                </c:pt>
                <c:pt idx="1">
                  <c:v>0.43099999999999999</c:v>
                </c:pt>
                <c:pt idx="2">
                  <c:v>0.443</c:v>
                </c:pt>
              </c:numCache>
            </c:numRef>
          </c:val>
          <c:extLst>
            <c:ext xmlns:c16="http://schemas.microsoft.com/office/drawing/2014/chart" uri="{C3380CC4-5D6E-409C-BE32-E72D297353CC}">
              <c16:uniqueId val="{00000007-E72F-4F0D-A2D1-91BB9FE6C15B}"/>
            </c:ext>
          </c:extLst>
        </c:ser>
        <c:ser>
          <c:idx val="2"/>
          <c:order val="2"/>
          <c:tx>
            <c:strRef>
              <c:f>Sheet1!$D$1</c:f>
              <c:strCache>
                <c:ptCount val="1"/>
                <c:pt idx="0">
                  <c:v>Often</c:v>
                </c:pt>
              </c:strCache>
            </c:strRef>
          </c:tx>
          <c:invertIfNegative val="0"/>
          <c:dLbls>
            <c:dLbl>
              <c:idx val="0"/>
              <c:layout>
                <c:manualLayout>
                  <c:x val="0"/>
                  <c:y val="-5.872734604186935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72F-4F0D-A2D1-91BB9FE6C15B}"/>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Sheet1!$D$2:$D$4</c:f>
              <c:numCache>
                <c:formatCode>0%</c:formatCode>
                <c:ptCount val="3"/>
                <c:pt idx="0">
                  <c:v>0.29599999999999999</c:v>
                </c:pt>
                <c:pt idx="1">
                  <c:v>0.27200000000000002</c:v>
                </c:pt>
                <c:pt idx="2">
                  <c:v>0.27600000000000002</c:v>
                </c:pt>
              </c:numCache>
            </c:numRef>
          </c:val>
          <c:extLst>
            <c:ext xmlns:c16="http://schemas.microsoft.com/office/drawing/2014/chart" uri="{C3380CC4-5D6E-409C-BE32-E72D297353CC}">
              <c16:uniqueId val="{00000009-E72F-4F0D-A2D1-91BB9FE6C15B}"/>
            </c:ext>
          </c:extLst>
        </c:ser>
        <c:ser>
          <c:idx val="3"/>
          <c:order val="3"/>
          <c:tx>
            <c:strRef>
              <c:f>Sheet1!$E$1</c:f>
              <c:strCache>
                <c:ptCount val="1"/>
                <c:pt idx="0">
                  <c:v>Very Often</c:v>
                </c:pt>
              </c:strCache>
            </c:strRef>
          </c:tx>
          <c:invertIfNegative val="0"/>
          <c:dLbls>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ITSligo 2018</c:v>
                </c:pt>
                <c:pt idx="1">
                  <c:v>All ISSE</c:v>
                </c:pt>
                <c:pt idx="2">
                  <c:v>IoTs</c:v>
                </c:pt>
              </c:strCache>
            </c:strRef>
          </c:cat>
          <c:val>
            <c:numRef>
              <c:f>Sheet1!$E$2:$E$4</c:f>
              <c:numCache>
                <c:formatCode>0%</c:formatCode>
                <c:ptCount val="3"/>
                <c:pt idx="0">
                  <c:v>8.8999999999999996E-2</c:v>
                </c:pt>
                <c:pt idx="1">
                  <c:v>7.4999999999999997E-2</c:v>
                </c:pt>
                <c:pt idx="2">
                  <c:v>6.9000000000000006E-2</c:v>
                </c:pt>
              </c:numCache>
            </c:numRef>
          </c:val>
          <c:extLst>
            <c:ext xmlns:c16="http://schemas.microsoft.com/office/drawing/2014/chart" uri="{C3380CC4-5D6E-409C-BE32-E72D297353CC}">
              <c16:uniqueId val="{0000000A-E72F-4F0D-A2D1-91BB9FE6C15B}"/>
            </c:ext>
          </c:extLst>
        </c:ser>
        <c:dLbls>
          <c:dLblPos val="ctr"/>
          <c:showLegendKey val="0"/>
          <c:showVal val="1"/>
          <c:showCatName val="0"/>
          <c:showSerName val="0"/>
          <c:showPercent val="0"/>
          <c:showBubbleSize val="0"/>
        </c:dLbls>
        <c:gapWidth val="150"/>
        <c:overlap val="100"/>
        <c:axId val="104420480"/>
        <c:axId val="104422016"/>
      </c:barChart>
      <c:catAx>
        <c:axId val="104420480"/>
        <c:scaling>
          <c:orientation val="minMax"/>
        </c:scaling>
        <c:delete val="0"/>
        <c:axPos val="b"/>
        <c:numFmt formatCode="General" sourceLinked="0"/>
        <c:majorTickMark val="out"/>
        <c:minorTickMark val="none"/>
        <c:tickLblPos val="nextTo"/>
        <c:txPr>
          <a:bodyPr/>
          <a:lstStyle/>
          <a:p>
            <a:pPr>
              <a:defRPr sz="1400"/>
            </a:pPr>
            <a:endParaRPr lang="en-US"/>
          </a:p>
        </c:txPr>
        <c:crossAx val="104422016"/>
        <c:crosses val="autoZero"/>
        <c:auto val="1"/>
        <c:lblAlgn val="ctr"/>
        <c:lblOffset val="100"/>
        <c:noMultiLvlLbl val="0"/>
      </c:catAx>
      <c:valAx>
        <c:axId val="10442201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04420480"/>
        <c:crosses val="autoZero"/>
        <c:crossBetween val="between"/>
      </c:valAx>
    </c:plotArea>
    <c:legend>
      <c:legendPos val="r"/>
      <c:layout>
        <c:manualLayout>
          <c:xMode val="edge"/>
          <c:yMode val="edge"/>
          <c:x val="0.48447275600045142"/>
          <c:y val="0.68495621374427995"/>
          <c:w val="0.25063736715862678"/>
          <c:h val="0.24313210679167513"/>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0.06684</cdr:x>
      <cdr:y>0</cdr:y>
    </cdr:from>
    <cdr:to>
      <cdr:x>0.06684</cdr:x>
      <cdr:y>0.9227</cdr:y>
    </cdr:to>
    <cdr:cxnSp macro="">
      <cdr:nvCxnSpPr>
        <cdr:cNvPr id="3" name="Straight Connector 2"/>
        <cdr:cNvCxnSpPr/>
      </cdr:nvCxnSpPr>
      <cdr:spPr>
        <a:xfrm xmlns:a="http://schemas.openxmlformats.org/drawingml/2006/main">
          <a:off x="221027" y="0"/>
          <a:ext cx="0" cy="3405869"/>
        </a:xfrm>
        <a:prstGeom xmlns:a="http://schemas.openxmlformats.org/drawingml/2006/main" prst="line">
          <a:avLst/>
        </a:prstGeom>
        <a:ln xmlns:a="http://schemas.openxmlformats.org/drawingml/2006/main" w="12700" cap="flat" cmpd="sng" algn="ctr">
          <a:solidFill>
            <a:schemeClr val="accent4"/>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0.99321</cdr:x>
      <cdr:y>0.08672</cdr:y>
    </cdr:to>
    <cdr:sp macro="" textlink="">
      <cdr:nvSpPr>
        <cdr:cNvPr id="2" name="TextBox 14"/>
        <cdr:cNvSpPr txBox="1"/>
      </cdr:nvSpPr>
      <cdr:spPr>
        <a:xfrm xmlns:a="http://schemas.openxmlformats.org/drawingml/2006/main">
          <a:off x="-3129101" y="-1184195"/>
          <a:ext cx="287368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IE" dirty="0" smtClean="0"/>
            <a:t>IT </a:t>
          </a:r>
          <a:r>
            <a:rPr lang="en-IE" dirty="0"/>
            <a:t>Sligo / All ISSE / </a:t>
          </a:r>
          <a:r>
            <a:rPr lang="en-IE" dirty="0" smtClean="0"/>
            <a:t>IOT’s</a:t>
          </a:r>
          <a:endParaRPr lang="en-IE"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0.0392</cdr:y>
    </cdr:from>
    <cdr:to>
      <cdr:x>1</cdr:x>
      <cdr:y>0.13001</cdr:y>
    </cdr:to>
    <cdr:sp macro="" textlink="">
      <cdr:nvSpPr>
        <cdr:cNvPr id="2" name="TextBox 14"/>
        <cdr:cNvSpPr txBox="1"/>
      </cdr:nvSpPr>
      <cdr:spPr>
        <a:xfrm xmlns:a="http://schemas.openxmlformats.org/drawingml/2006/main">
          <a:off x="-2985780" y="159400"/>
          <a:ext cx="273447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IE" sz="1800" dirty="0" smtClean="0"/>
            <a:t>IT </a:t>
          </a:r>
          <a:r>
            <a:rPr lang="en-IE" sz="1800" dirty="0"/>
            <a:t>Sligo / All ISSE / </a:t>
          </a:r>
          <a:r>
            <a:rPr lang="en-IE" sz="1800" dirty="0" smtClean="0"/>
            <a:t>IOT’s</a:t>
          </a:r>
          <a:endParaRPr lang="en-IE"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0.96676</cdr:x>
      <cdr:y>0.09067</cdr:y>
    </cdr:to>
    <cdr:sp macro="" textlink="">
      <cdr:nvSpPr>
        <cdr:cNvPr id="2" name="TextBox 14"/>
        <cdr:cNvSpPr txBox="1"/>
      </cdr:nvSpPr>
      <cdr:spPr>
        <a:xfrm xmlns:a="http://schemas.openxmlformats.org/drawingml/2006/main">
          <a:off x="0" y="-1161995"/>
          <a:ext cx="273447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IE" sz="1800" dirty="0" smtClean="0"/>
            <a:t>IT </a:t>
          </a:r>
          <a:r>
            <a:rPr lang="en-IE" sz="1800" dirty="0"/>
            <a:t>Sligo / All ISSE / </a:t>
          </a:r>
          <a:r>
            <a:rPr lang="en-IE" sz="1800" dirty="0" smtClean="0"/>
            <a:t>IOT’s</a:t>
          </a:r>
          <a:endParaRPr lang="en-IE"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F33D9A13-BE02-41AE-8D31-C1045C0641EA}" type="datetimeFigureOut">
              <a:rPr lang="en-IE" smtClean="0"/>
              <a:t>10/01/2020</a:t>
            </a:fld>
            <a:endParaRPr lang="en-IE"/>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3C371AF2-80A9-4FDD-A6F2-CC3A374451F5}" type="slidenum">
              <a:rPr lang="en-IE" smtClean="0"/>
              <a:t>‹#›</a:t>
            </a:fld>
            <a:endParaRPr lang="en-IE"/>
          </a:p>
        </p:txBody>
      </p:sp>
    </p:spTree>
    <p:extLst>
      <p:ext uri="{BB962C8B-B14F-4D97-AF65-F5344CB8AC3E}">
        <p14:creationId xmlns:p14="http://schemas.microsoft.com/office/powerpoint/2010/main" val="2217258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5F7A7837-0A43-425A-AB29-18F5C42C1D46}" type="datetimeFigureOut">
              <a:rPr lang="en-IE" smtClean="0"/>
              <a:t>10/01/2020</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201E6704-3748-4255-84BF-4205EC9ABC13}" type="slidenum">
              <a:rPr lang="en-IE" smtClean="0"/>
              <a:t>‹#›</a:t>
            </a:fld>
            <a:endParaRPr lang="en-IE"/>
          </a:p>
        </p:txBody>
      </p:sp>
    </p:spTree>
    <p:extLst>
      <p:ext uri="{BB962C8B-B14F-4D97-AF65-F5344CB8AC3E}">
        <p14:creationId xmlns:p14="http://schemas.microsoft.com/office/powerpoint/2010/main" val="362885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a:t>
            </a:fld>
            <a:endParaRPr lang="en-IE"/>
          </a:p>
        </p:txBody>
      </p:sp>
    </p:spTree>
    <p:extLst>
      <p:ext uri="{BB962C8B-B14F-4D97-AF65-F5344CB8AC3E}">
        <p14:creationId xmlns:p14="http://schemas.microsoft.com/office/powerpoint/2010/main" val="175162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10</a:t>
            </a:fld>
            <a:endParaRPr lang="en-IE"/>
          </a:p>
        </p:txBody>
      </p:sp>
    </p:spTree>
    <p:extLst>
      <p:ext uri="{BB962C8B-B14F-4D97-AF65-F5344CB8AC3E}">
        <p14:creationId xmlns:p14="http://schemas.microsoft.com/office/powerpoint/2010/main" val="106076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11</a:t>
            </a:fld>
            <a:endParaRPr lang="en-IE"/>
          </a:p>
        </p:txBody>
      </p:sp>
    </p:spTree>
    <p:extLst>
      <p:ext uri="{BB962C8B-B14F-4D97-AF65-F5344CB8AC3E}">
        <p14:creationId xmlns:p14="http://schemas.microsoft.com/office/powerpoint/2010/main" val="2923900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12</a:t>
            </a:fld>
            <a:endParaRPr lang="en-IE"/>
          </a:p>
        </p:txBody>
      </p:sp>
    </p:spTree>
    <p:extLst>
      <p:ext uri="{BB962C8B-B14F-4D97-AF65-F5344CB8AC3E}">
        <p14:creationId xmlns:p14="http://schemas.microsoft.com/office/powerpoint/2010/main" val="172200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13</a:t>
            </a:fld>
            <a:endParaRPr lang="en-IE"/>
          </a:p>
        </p:txBody>
      </p:sp>
    </p:spTree>
    <p:extLst>
      <p:ext uri="{BB962C8B-B14F-4D97-AF65-F5344CB8AC3E}">
        <p14:creationId xmlns:p14="http://schemas.microsoft.com/office/powerpoint/2010/main" val="54909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14</a:t>
            </a:fld>
            <a:endParaRPr lang="en-IE"/>
          </a:p>
        </p:txBody>
      </p:sp>
    </p:spTree>
    <p:extLst>
      <p:ext uri="{BB962C8B-B14F-4D97-AF65-F5344CB8AC3E}">
        <p14:creationId xmlns:p14="http://schemas.microsoft.com/office/powerpoint/2010/main" val="211984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EF85C58-29D5-4E89-BB50-4DAB9D304BEA}" type="slidenum">
              <a:rPr lang="en-IE" smtClean="0"/>
              <a:t>15</a:t>
            </a:fld>
            <a:endParaRPr lang="en-IE"/>
          </a:p>
        </p:txBody>
      </p:sp>
    </p:spTree>
    <p:extLst>
      <p:ext uri="{BB962C8B-B14F-4D97-AF65-F5344CB8AC3E}">
        <p14:creationId xmlns:p14="http://schemas.microsoft.com/office/powerpoint/2010/main" val="1959620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16</a:t>
            </a:fld>
            <a:endParaRPr lang="en-IE"/>
          </a:p>
        </p:txBody>
      </p:sp>
    </p:spTree>
    <p:extLst>
      <p:ext uri="{BB962C8B-B14F-4D97-AF65-F5344CB8AC3E}">
        <p14:creationId xmlns:p14="http://schemas.microsoft.com/office/powerpoint/2010/main" val="422479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17</a:t>
            </a:fld>
            <a:endParaRPr lang="en-IE"/>
          </a:p>
        </p:txBody>
      </p:sp>
    </p:spTree>
    <p:extLst>
      <p:ext uri="{BB962C8B-B14F-4D97-AF65-F5344CB8AC3E}">
        <p14:creationId xmlns:p14="http://schemas.microsoft.com/office/powerpoint/2010/main" val="1669406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18</a:t>
            </a:fld>
            <a:endParaRPr lang="en-IE"/>
          </a:p>
        </p:txBody>
      </p:sp>
    </p:spTree>
    <p:extLst>
      <p:ext uri="{BB962C8B-B14F-4D97-AF65-F5344CB8AC3E}">
        <p14:creationId xmlns:p14="http://schemas.microsoft.com/office/powerpoint/2010/main" val="323915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19</a:t>
            </a:fld>
            <a:endParaRPr lang="en-IE"/>
          </a:p>
        </p:txBody>
      </p:sp>
    </p:spTree>
    <p:extLst>
      <p:ext uri="{BB962C8B-B14F-4D97-AF65-F5344CB8AC3E}">
        <p14:creationId xmlns:p14="http://schemas.microsoft.com/office/powerpoint/2010/main" val="289134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a:t>
            </a:fld>
            <a:endParaRPr lang="en-IE"/>
          </a:p>
        </p:txBody>
      </p:sp>
    </p:spTree>
    <p:extLst>
      <p:ext uri="{BB962C8B-B14F-4D97-AF65-F5344CB8AC3E}">
        <p14:creationId xmlns:p14="http://schemas.microsoft.com/office/powerpoint/2010/main" val="1670768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20</a:t>
            </a:fld>
            <a:endParaRPr lang="en-IE"/>
          </a:p>
        </p:txBody>
      </p:sp>
    </p:spTree>
    <p:extLst>
      <p:ext uri="{BB962C8B-B14F-4D97-AF65-F5344CB8AC3E}">
        <p14:creationId xmlns:p14="http://schemas.microsoft.com/office/powerpoint/2010/main" val="244479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21</a:t>
            </a:fld>
            <a:endParaRPr lang="en-IE"/>
          </a:p>
        </p:txBody>
      </p:sp>
    </p:spTree>
    <p:extLst>
      <p:ext uri="{BB962C8B-B14F-4D97-AF65-F5344CB8AC3E}">
        <p14:creationId xmlns:p14="http://schemas.microsoft.com/office/powerpoint/2010/main" val="3513310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22</a:t>
            </a:fld>
            <a:endParaRPr lang="en-IE"/>
          </a:p>
        </p:txBody>
      </p:sp>
    </p:spTree>
    <p:extLst>
      <p:ext uri="{BB962C8B-B14F-4D97-AF65-F5344CB8AC3E}">
        <p14:creationId xmlns:p14="http://schemas.microsoft.com/office/powerpoint/2010/main" val="107411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23</a:t>
            </a:fld>
            <a:endParaRPr lang="en-IE"/>
          </a:p>
        </p:txBody>
      </p:sp>
    </p:spTree>
    <p:extLst>
      <p:ext uri="{BB962C8B-B14F-4D97-AF65-F5344CB8AC3E}">
        <p14:creationId xmlns:p14="http://schemas.microsoft.com/office/powerpoint/2010/main" val="204043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24</a:t>
            </a:fld>
            <a:endParaRPr lang="en-IE"/>
          </a:p>
        </p:txBody>
      </p:sp>
    </p:spTree>
    <p:extLst>
      <p:ext uri="{BB962C8B-B14F-4D97-AF65-F5344CB8AC3E}">
        <p14:creationId xmlns:p14="http://schemas.microsoft.com/office/powerpoint/2010/main" val="1259931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25</a:t>
            </a:fld>
            <a:endParaRPr lang="en-IE"/>
          </a:p>
        </p:txBody>
      </p:sp>
    </p:spTree>
    <p:extLst>
      <p:ext uri="{BB962C8B-B14F-4D97-AF65-F5344CB8AC3E}">
        <p14:creationId xmlns:p14="http://schemas.microsoft.com/office/powerpoint/2010/main" val="4239685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26</a:t>
            </a:fld>
            <a:endParaRPr lang="en-IE"/>
          </a:p>
        </p:txBody>
      </p:sp>
    </p:spTree>
    <p:extLst>
      <p:ext uri="{BB962C8B-B14F-4D97-AF65-F5344CB8AC3E}">
        <p14:creationId xmlns:p14="http://schemas.microsoft.com/office/powerpoint/2010/main" val="1769828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27</a:t>
            </a:fld>
            <a:endParaRPr lang="en-IE"/>
          </a:p>
        </p:txBody>
      </p:sp>
    </p:spTree>
    <p:extLst>
      <p:ext uri="{BB962C8B-B14F-4D97-AF65-F5344CB8AC3E}">
        <p14:creationId xmlns:p14="http://schemas.microsoft.com/office/powerpoint/2010/main" val="2621386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28</a:t>
            </a:fld>
            <a:endParaRPr lang="en-IE"/>
          </a:p>
        </p:txBody>
      </p:sp>
    </p:spTree>
    <p:extLst>
      <p:ext uri="{BB962C8B-B14F-4D97-AF65-F5344CB8AC3E}">
        <p14:creationId xmlns:p14="http://schemas.microsoft.com/office/powerpoint/2010/main" val="2287076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29</a:t>
            </a:fld>
            <a:endParaRPr lang="en-IE"/>
          </a:p>
        </p:txBody>
      </p:sp>
    </p:spTree>
    <p:extLst>
      <p:ext uri="{BB962C8B-B14F-4D97-AF65-F5344CB8AC3E}">
        <p14:creationId xmlns:p14="http://schemas.microsoft.com/office/powerpoint/2010/main" val="127907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3</a:t>
            </a:fld>
            <a:endParaRPr lang="en-IE"/>
          </a:p>
        </p:txBody>
      </p:sp>
    </p:spTree>
    <p:extLst>
      <p:ext uri="{BB962C8B-B14F-4D97-AF65-F5344CB8AC3E}">
        <p14:creationId xmlns:p14="http://schemas.microsoft.com/office/powerpoint/2010/main" val="271687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30</a:t>
            </a:fld>
            <a:endParaRPr lang="en-IE"/>
          </a:p>
        </p:txBody>
      </p:sp>
    </p:spTree>
    <p:extLst>
      <p:ext uri="{BB962C8B-B14F-4D97-AF65-F5344CB8AC3E}">
        <p14:creationId xmlns:p14="http://schemas.microsoft.com/office/powerpoint/2010/main" val="3280373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31</a:t>
            </a:fld>
            <a:endParaRPr lang="en-IE"/>
          </a:p>
        </p:txBody>
      </p:sp>
    </p:spTree>
    <p:extLst>
      <p:ext uri="{BB962C8B-B14F-4D97-AF65-F5344CB8AC3E}">
        <p14:creationId xmlns:p14="http://schemas.microsoft.com/office/powerpoint/2010/main" val="1316765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32</a:t>
            </a:fld>
            <a:endParaRPr lang="en-IE"/>
          </a:p>
        </p:txBody>
      </p:sp>
    </p:spTree>
    <p:extLst>
      <p:ext uri="{BB962C8B-B14F-4D97-AF65-F5344CB8AC3E}">
        <p14:creationId xmlns:p14="http://schemas.microsoft.com/office/powerpoint/2010/main" val="2087868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33</a:t>
            </a:fld>
            <a:endParaRPr lang="en-IE"/>
          </a:p>
        </p:txBody>
      </p:sp>
    </p:spTree>
    <p:extLst>
      <p:ext uri="{BB962C8B-B14F-4D97-AF65-F5344CB8AC3E}">
        <p14:creationId xmlns:p14="http://schemas.microsoft.com/office/powerpoint/2010/main" val="1911849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34</a:t>
            </a:fld>
            <a:endParaRPr lang="en-IE"/>
          </a:p>
        </p:txBody>
      </p:sp>
    </p:spTree>
    <p:extLst>
      <p:ext uri="{BB962C8B-B14F-4D97-AF65-F5344CB8AC3E}">
        <p14:creationId xmlns:p14="http://schemas.microsoft.com/office/powerpoint/2010/main" val="1520345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35</a:t>
            </a:fld>
            <a:endParaRPr lang="en-IE"/>
          </a:p>
        </p:txBody>
      </p:sp>
    </p:spTree>
    <p:extLst>
      <p:ext uri="{BB962C8B-B14F-4D97-AF65-F5344CB8AC3E}">
        <p14:creationId xmlns:p14="http://schemas.microsoft.com/office/powerpoint/2010/main" val="1917416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36</a:t>
            </a:fld>
            <a:endParaRPr lang="en-IE"/>
          </a:p>
        </p:txBody>
      </p:sp>
    </p:spTree>
    <p:extLst>
      <p:ext uri="{BB962C8B-B14F-4D97-AF65-F5344CB8AC3E}">
        <p14:creationId xmlns:p14="http://schemas.microsoft.com/office/powerpoint/2010/main" val="10557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4</a:t>
            </a:fld>
            <a:endParaRPr lang="en-IE"/>
          </a:p>
        </p:txBody>
      </p:sp>
    </p:spTree>
    <p:extLst>
      <p:ext uri="{BB962C8B-B14F-4D97-AF65-F5344CB8AC3E}">
        <p14:creationId xmlns:p14="http://schemas.microsoft.com/office/powerpoint/2010/main" val="285108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5</a:t>
            </a:fld>
            <a:endParaRPr lang="en-IE"/>
          </a:p>
        </p:txBody>
      </p:sp>
    </p:spTree>
    <p:extLst>
      <p:ext uri="{BB962C8B-B14F-4D97-AF65-F5344CB8AC3E}">
        <p14:creationId xmlns:p14="http://schemas.microsoft.com/office/powerpoint/2010/main" val="105309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6</a:t>
            </a:fld>
            <a:endParaRPr lang="en-IE"/>
          </a:p>
        </p:txBody>
      </p:sp>
    </p:spTree>
    <p:extLst>
      <p:ext uri="{BB962C8B-B14F-4D97-AF65-F5344CB8AC3E}">
        <p14:creationId xmlns:p14="http://schemas.microsoft.com/office/powerpoint/2010/main" val="401574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7</a:t>
            </a:fld>
            <a:endParaRPr lang="en-IE"/>
          </a:p>
        </p:txBody>
      </p:sp>
    </p:spTree>
    <p:extLst>
      <p:ext uri="{BB962C8B-B14F-4D97-AF65-F5344CB8AC3E}">
        <p14:creationId xmlns:p14="http://schemas.microsoft.com/office/powerpoint/2010/main" val="269938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8</a:t>
            </a:fld>
            <a:endParaRPr lang="en-IE"/>
          </a:p>
        </p:txBody>
      </p:sp>
    </p:spTree>
    <p:extLst>
      <p:ext uri="{BB962C8B-B14F-4D97-AF65-F5344CB8AC3E}">
        <p14:creationId xmlns:p14="http://schemas.microsoft.com/office/powerpoint/2010/main" val="382811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01E6704-3748-4255-84BF-4205EC9ABC13}" type="slidenum">
              <a:rPr lang="en-IE" smtClean="0"/>
              <a:t>9</a:t>
            </a:fld>
            <a:endParaRPr lang="en-IE"/>
          </a:p>
        </p:txBody>
      </p:sp>
    </p:spTree>
    <p:extLst>
      <p:ext uri="{BB962C8B-B14F-4D97-AF65-F5344CB8AC3E}">
        <p14:creationId xmlns:p14="http://schemas.microsoft.com/office/powerpoint/2010/main" val="3548122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6384" y="1316736"/>
            <a:ext cx="7644384" cy="1122426"/>
          </a:xfrm>
        </p:spPr>
        <p:txBody>
          <a:bodyPr lIns="0" anchor="t" anchorCtr="0">
            <a:normAutofit/>
          </a:bodyPr>
          <a:lstStyle>
            <a:lvl1pPr algn="l">
              <a:defRPr sz="3200" b="1">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86384" y="2816352"/>
            <a:ext cx="7717536" cy="1033272"/>
          </a:xfrm>
        </p:spPr>
        <p:txBody>
          <a:bodyPr lIns="0">
            <a:normAutofit/>
          </a:bodyPr>
          <a:lstStyle>
            <a:lvl1pPr marL="0" indent="0" algn="l">
              <a:spcBef>
                <a:spcPts val="300"/>
              </a:spcBef>
              <a:buNone/>
              <a:defRPr sz="1800" b="1">
                <a:solidFill>
                  <a:schemeClr val="accent1"/>
                </a:solidFill>
              </a:defRPr>
            </a:lvl1pPr>
            <a:lvl2pPr marL="0" indent="0" algn="l">
              <a:spcBef>
                <a:spcPts val="0"/>
              </a:spcBef>
              <a:buNone/>
              <a:defRPr sz="1800">
                <a:solidFill>
                  <a:schemeClr val="accent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86384" y="598281"/>
            <a:ext cx="2133600" cy="365125"/>
          </a:xfrm>
        </p:spPr>
        <p:txBody>
          <a:bodyPr lIns="0"/>
          <a:lstStyle>
            <a:lvl1pPr>
              <a:defRPr sz="1600">
                <a:solidFill>
                  <a:schemeClr val="accent1"/>
                </a:solidFill>
              </a:defRPr>
            </a:lvl1pPr>
          </a:lstStyle>
          <a:p>
            <a:r>
              <a:rPr lang="en-IE" dirty="0" smtClean="0"/>
              <a:t>8th November 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7E3D2-C9D6-1C4E-A557-B8700281909A}" type="slidenum">
              <a:rPr lang="en-US" smtClean="0"/>
              <a:t>‹#›</a:t>
            </a:fld>
            <a:endParaRPr lang="en-US"/>
          </a:p>
        </p:txBody>
      </p:sp>
      <p:cxnSp>
        <p:nvCxnSpPr>
          <p:cNvPr id="33" name="Straight Connector 32"/>
          <p:cNvCxnSpPr/>
          <p:nvPr userDrawn="1"/>
        </p:nvCxnSpPr>
        <p:spPr>
          <a:xfrm>
            <a:off x="803650" y="1023114"/>
            <a:ext cx="7654550" cy="0"/>
          </a:xfrm>
          <a:prstGeom prst="line">
            <a:avLst/>
          </a:prstGeom>
          <a:ln>
            <a:solidFill>
              <a:srgbClr val="702B74"/>
            </a:solidFill>
          </a:ln>
          <a:effectLst/>
        </p:spPr>
        <p:style>
          <a:lnRef idx="3">
            <a:schemeClr val="dk1"/>
          </a:lnRef>
          <a:fillRef idx="0">
            <a:schemeClr val="dk1"/>
          </a:fillRef>
          <a:effectRef idx="2">
            <a:schemeClr val="dk1"/>
          </a:effectRef>
          <a:fontRef idx="minor">
            <a:schemeClr val="tx1"/>
          </a:fontRef>
        </p:style>
      </p:cxnSp>
      <p:pic>
        <p:nvPicPr>
          <p:cNvPr id="34" name="Picture 33" descr="Student_survey_CMYK-0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4419" y="4309916"/>
            <a:ext cx="1694688" cy="2279904"/>
          </a:xfrm>
          <a:prstGeom prst="rect">
            <a:avLst/>
          </a:prstGeom>
        </p:spPr>
      </p:pic>
    </p:spTree>
    <p:extLst>
      <p:ext uri="{BB962C8B-B14F-4D97-AF65-F5344CB8AC3E}">
        <p14:creationId xmlns:p14="http://schemas.microsoft.com/office/powerpoint/2010/main" val="347589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95528" y="1535113"/>
            <a:ext cx="3701860"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95528" y="2174875"/>
            <a:ext cx="3701860"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81734" y="1535113"/>
            <a:ext cx="3703314"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1734" y="2174875"/>
            <a:ext cx="3703314"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E59596-C79A-AD4E-8674-B6A462223C38}" type="datetimeFigureOut">
              <a:rPr lang="en-US" smtClean="0"/>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7E3D2-C9D6-1C4E-A557-B8700281909A}" type="slidenum">
              <a:rPr lang="en-US" smtClean="0"/>
              <a:t>‹#›</a:t>
            </a:fld>
            <a:endParaRPr lang="en-US"/>
          </a:p>
        </p:txBody>
      </p:sp>
    </p:spTree>
    <p:extLst>
      <p:ext uri="{BB962C8B-B14F-4D97-AF65-F5344CB8AC3E}">
        <p14:creationId xmlns:p14="http://schemas.microsoft.com/office/powerpoint/2010/main" val="333480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E59596-C79A-AD4E-8674-B6A462223C38}"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7E3D2-C9D6-1C4E-A557-B8700281909A}" type="slidenum">
              <a:rPr lang="en-US" smtClean="0"/>
              <a:t>‹#›</a:t>
            </a:fld>
            <a:endParaRPr lang="en-US"/>
          </a:p>
        </p:txBody>
      </p:sp>
    </p:spTree>
    <p:extLst>
      <p:ext uri="{BB962C8B-B14F-4D97-AF65-F5344CB8AC3E}">
        <p14:creationId xmlns:p14="http://schemas.microsoft.com/office/powerpoint/2010/main" val="366844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59596-C79A-AD4E-8674-B6A462223C38}" type="datetimeFigureOut">
              <a:rPr lang="en-US" smtClean="0"/>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7E3D2-C9D6-1C4E-A557-B8700281909A}" type="slidenum">
              <a:rPr lang="en-US" smtClean="0"/>
              <a:t>‹#›</a:t>
            </a:fld>
            <a:endParaRPr lang="en-US"/>
          </a:p>
        </p:txBody>
      </p:sp>
    </p:spTree>
    <p:extLst>
      <p:ext uri="{BB962C8B-B14F-4D97-AF65-F5344CB8AC3E}">
        <p14:creationId xmlns:p14="http://schemas.microsoft.com/office/powerpoint/2010/main" val="379677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59596-C79A-AD4E-8674-B6A462223C38}"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7E3D2-C9D6-1C4E-A557-B8700281909A}" type="slidenum">
              <a:rPr lang="en-US" smtClean="0"/>
              <a:t>‹#›</a:t>
            </a:fld>
            <a:endParaRPr lang="en-US"/>
          </a:p>
        </p:txBody>
      </p:sp>
    </p:spTree>
    <p:extLst>
      <p:ext uri="{BB962C8B-B14F-4D97-AF65-F5344CB8AC3E}">
        <p14:creationId xmlns:p14="http://schemas.microsoft.com/office/powerpoint/2010/main" val="81016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59596-C79A-AD4E-8674-B6A462223C38}"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7E3D2-C9D6-1C4E-A557-B8700281909A}" type="slidenum">
              <a:rPr lang="en-US" smtClean="0"/>
              <a:t>‹#›</a:t>
            </a:fld>
            <a:endParaRPr lang="en-US"/>
          </a:p>
        </p:txBody>
      </p:sp>
    </p:spTree>
    <p:extLst>
      <p:ext uri="{BB962C8B-B14F-4D97-AF65-F5344CB8AC3E}">
        <p14:creationId xmlns:p14="http://schemas.microsoft.com/office/powerpoint/2010/main" val="125796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59596-C79A-AD4E-8674-B6A462223C38}"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7E3D2-C9D6-1C4E-A557-B8700281909A}" type="slidenum">
              <a:rPr lang="en-US" smtClean="0"/>
              <a:t>‹#›</a:t>
            </a:fld>
            <a:endParaRPr lang="en-US"/>
          </a:p>
        </p:txBody>
      </p:sp>
    </p:spTree>
    <p:extLst>
      <p:ext uri="{BB962C8B-B14F-4D97-AF65-F5344CB8AC3E}">
        <p14:creationId xmlns:p14="http://schemas.microsoft.com/office/powerpoint/2010/main" val="108790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59596-C79A-AD4E-8674-B6A462223C38}"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7E3D2-C9D6-1C4E-A557-B8700281909A}" type="slidenum">
              <a:rPr lang="en-US" smtClean="0"/>
              <a:t>‹#›</a:t>
            </a:fld>
            <a:endParaRPr lang="en-US"/>
          </a:p>
        </p:txBody>
      </p:sp>
    </p:spTree>
    <p:extLst>
      <p:ext uri="{BB962C8B-B14F-4D97-AF65-F5344CB8AC3E}">
        <p14:creationId xmlns:p14="http://schemas.microsoft.com/office/powerpoint/2010/main" val="57690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20643"/>
      </p:ext>
    </p:extLst>
  </p:cSld>
  <p:clrMapOvr>
    <a:masterClrMapping/>
  </p:clrMapOvr>
  <p:transition spd="slow" advTm="8000">
    <p:pull/>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itchFamily="34" charset="0"/>
                <a:ea typeface="MS PGothic" pitchFamily="34" charset="-128"/>
              </a:defRPr>
            </a:lvl1pPr>
          </a:lstStyle>
          <a:p>
            <a:pPr defTabSz="914400">
              <a:defRPr/>
            </a:pPr>
            <a:fld id="{A78D5909-28D1-4934-9BB4-195426760B28}" type="datetimeFigureOut">
              <a:rPr lang="en-US">
                <a:solidFill>
                  <a:prstClr val="black"/>
                </a:solidFill>
              </a:rPr>
              <a:pPr defTabSz="914400">
                <a:defRPr/>
              </a:pPr>
              <a:t>1/10/2020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S PGothic" pitchFamily="34" charset="-128"/>
              </a:defRPr>
            </a:lvl1pPr>
          </a:lstStyle>
          <a:p>
            <a:pPr defTabSz="9144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itchFamily="34" charset="0"/>
                <a:ea typeface="MS PGothic" pitchFamily="34" charset="-128"/>
              </a:defRPr>
            </a:lvl1pPr>
          </a:lstStyle>
          <a:p>
            <a:pPr defTabSz="914400">
              <a:defRPr/>
            </a:pPr>
            <a:fld id="{F44BDE99-DC28-4580-8788-2D464B560A41}" type="slidenum">
              <a:rPr lang="en-US">
                <a:solidFill>
                  <a:prstClr val="black"/>
                </a:solidFill>
              </a:rPr>
              <a:pPr defTabSz="914400">
                <a:defRPr/>
              </a:pPr>
              <a:t>‹#›</a:t>
            </a:fld>
            <a:endParaRPr lang="en-US">
              <a:solidFill>
                <a:prstClr val="black"/>
              </a:solidFill>
            </a:endParaRPr>
          </a:p>
        </p:txBody>
      </p:sp>
    </p:spTree>
    <p:extLst>
      <p:ext uri="{BB962C8B-B14F-4D97-AF65-F5344CB8AC3E}">
        <p14:creationId xmlns:p14="http://schemas.microsoft.com/office/powerpoint/2010/main" val="4009421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itchFamily="34" charset="0"/>
                <a:ea typeface="MS PGothic" pitchFamily="34" charset="-128"/>
              </a:defRPr>
            </a:lvl1pPr>
          </a:lstStyle>
          <a:p>
            <a:pPr defTabSz="914400">
              <a:defRPr/>
            </a:pPr>
            <a:fld id="{BE9BD2DC-1ECC-43C7-99FE-2FB6FA83D818}" type="datetimeFigureOut">
              <a:rPr lang="en-US">
                <a:solidFill>
                  <a:prstClr val="black"/>
                </a:solidFill>
              </a:rPr>
              <a:pPr defTabSz="914400">
                <a:defRPr/>
              </a:pPr>
              <a:t>1/10/2020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S PGothic" pitchFamily="34" charset="-128"/>
              </a:defRPr>
            </a:lvl1pPr>
          </a:lstStyle>
          <a:p>
            <a:pPr defTabSz="9144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itchFamily="34" charset="0"/>
                <a:ea typeface="MS PGothic" pitchFamily="34" charset="-128"/>
              </a:defRPr>
            </a:lvl1pPr>
          </a:lstStyle>
          <a:p>
            <a:pPr defTabSz="914400">
              <a:defRPr/>
            </a:pPr>
            <a:fld id="{061F3242-FD85-4117-B8A9-2D912EF10F1C}" type="slidenum">
              <a:rPr lang="en-US">
                <a:solidFill>
                  <a:prstClr val="black"/>
                </a:solidFill>
              </a:rPr>
              <a:pPr defTabSz="914400">
                <a:defRPr/>
              </a:pPr>
              <a:t>‹#›</a:t>
            </a:fld>
            <a:endParaRPr lang="en-US">
              <a:solidFill>
                <a:prstClr val="black"/>
              </a:solidFill>
            </a:endParaRPr>
          </a:p>
        </p:txBody>
      </p:sp>
    </p:spTree>
    <p:extLst>
      <p:ext uri="{BB962C8B-B14F-4D97-AF65-F5344CB8AC3E}">
        <p14:creationId xmlns:p14="http://schemas.microsoft.com/office/powerpoint/2010/main" val="361442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p:cSld name="Closing Slide">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3711" y="800135"/>
            <a:ext cx="2720534" cy="2434162"/>
          </a:xfrm>
          <a:prstGeom prst="rect">
            <a:avLst/>
          </a:prstGeom>
        </p:spPr>
      </p:pic>
      <p:sp>
        <p:nvSpPr>
          <p:cNvPr id="2" name="Title 1"/>
          <p:cNvSpPr>
            <a:spLocks noGrp="1"/>
          </p:cNvSpPr>
          <p:nvPr>
            <p:ph type="ctrTitle"/>
          </p:nvPr>
        </p:nvSpPr>
        <p:spPr>
          <a:xfrm>
            <a:off x="2414725" y="2920752"/>
            <a:ext cx="4376691" cy="751179"/>
          </a:xfrm>
        </p:spPr>
        <p:txBody>
          <a:bodyPr lIns="0" anchor="b" anchorCtr="0">
            <a:normAutofit/>
          </a:bodyPr>
          <a:lstStyle>
            <a:lvl1pPr algn="l">
              <a:defRPr sz="2000" b="1">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414726" y="3688132"/>
            <a:ext cx="4376691" cy="1647347"/>
          </a:xfrm>
        </p:spPr>
        <p:txBody>
          <a:bodyPr lIns="0">
            <a:normAutofit/>
          </a:bodyPr>
          <a:lstStyle>
            <a:lvl1pPr marL="0" indent="0" algn="l">
              <a:spcBef>
                <a:spcPts val="300"/>
              </a:spcBef>
              <a:buNone/>
              <a:defRPr sz="1400" b="0">
                <a:solidFill>
                  <a:schemeClr val="accent1"/>
                </a:solidFill>
              </a:defRPr>
            </a:lvl1pPr>
            <a:lvl2pPr marL="0" indent="0" algn="l">
              <a:spcBef>
                <a:spcPts val="0"/>
              </a:spcBef>
              <a:buNone/>
              <a:defRPr sz="1600">
                <a:solidFill>
                  <a:schemeClr val="accent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86384" y="6356350"/>
            <a:ext cx="2133600" cy="365125"/>
          </a:xfrm>
        </p:spPr>
        <p:txBody>
          <a:bodyPr lIns="0"/>
          <a:lstStyle>
            <a:lvl1pPr>
              <a:defRPr sz="1200">
                <a:solidFill>
                  <a:schemeClr val="accent1"/>
                </a:solidFill>
              </a:defRPr>
            </a:lvl1pPr>
          </a:lstStyle>
          <a:p>
            <a:r>
              <a:rPr lang="en-IE" smtClean="0"/>
              <a:t>8th November 2014</a:t>
            </a:r>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B47E3D2-C9D6-1C4E-A557-B8700281909A}" type="slidenum">
              <a:rPr lang="en-US" smtClean="0"/>
              <a:pPr/>
              <a:t>‹#›</a:t>
            </a:fld>
            <a:endParaRPr lang="en-US"/>
          </a:p>
        </p:txBody>
      </p:sp>
      <p:pic>
        <p:nvPicPr>
          <p:cNvPr id="9" name="Picture 8" descr="Irish Universities Logos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551" y="5875140"/>
            <a:ext cx="7543800" cy="582168"/>
          </a:xfrm>
          <a:prstGeom prst="rect">
            <a:avLst/>
          </a:prstGeom>
        </p:spPr>
      </p:pic>
    </p:spTree>
    <p:extLst>
      <p:ext uri="{BB962C8B-B14F-4D97-AF65-F5344CB8AC3E}">
        <p14:creationId xmlns:p14="http://schemas.microsoft.com/office/powerpoint/2010/main" val="17160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492667"/>
      </p:ext>
    </p:extLst>
  </p:cSld>
  <p:clrMapOvr>
    <a:masterClrMapping/>
  </p:clrMapOvr>
  <p:transition spd="slow" advTm="8000">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itchFamily="34" charset="0"/>
                <a:ea typeface="MS PGothic" pitchFamily="34" charset="-128"/>
              </a:defRPr>
            </a:lvl1pPr>
          </a:lstStyle>
          <a:p>
            <a:pPr defTabSz="914400">
              <a:defRPr/>
            </a:pPr>
            <a:fld id="{A78D5909-28D1-4934-9BB4-195426760B28}" type="datetimeFigureOut">
              <a:rPr lang="en-US">
                <a:solidFill>
                  <a:prstClr val="black"/>
                </a:solidFill>
              </a:rPr>
              <a:pPr defTabSz="914400">
                <a:defRPr/>
              </a:pPr>
              <a:t>1/10/2020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S PGothic" pitchFamily="34" charset="-128"/>
              </a:defRPr>
            </a:lvl1pPr>
          </a:lstStyle>
          <a:p>
            <a:pPr defTabSz="9144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itchFamily="34" charset="0"/>
                <a:ea typeface="MS PGothic" pitchFamily="34" charset="-128"/>
              </a:defRPr>
            </a:lvl1pPr>
          </a:lstStyle>
          <a:p>
            <a:pPr defTabSz="914400">
              <a:defRPr/>
            </a:pPr>
            <a:fld id="{F44BDE99-DC28-4580-8788-2D464B560A41}" type="slidenum">
              <a:rPr lang="en-US">
                <a:solidFill>
                  <a:prstClr val="black"/>
                </a:solidFill>
              </a:rPr>
              <a:pPr defTabSz="914400">
                <a:defRPr/>
              </a:pPr>
              <a:t>‹#›</a:t>
            </a:fld>
            <a:endParaRPr lang="en-US">
              <a:solidFill>
                <a:prstClr val="black"/>
              </a:solidFill>
            </a:endParaRPr>
          </a:p>
        </p:txBody>
      </p:sp>
    </p:spTree>
    <p:extLst>
      <p:ext uri="{BB962C8B-B14F-4D97-AF65-F5344CB8AC3E}">
        <p14:creationId xmlns:p14="http://schemas.microsoft.com/office/powerpoint/2010/main" val="35045413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itchFamily="34" charset="0"/>
                <a:ea typeface="MS PGothic" pitchFamily="34" charset="-128"/>
              </a:defRPr>
            </a:lvl1pPr>
          </a:lstStyle>
          <a:p>
            <a:pPr defTabSz="914400">
              <a:defRPr/>
            </a:pPr>
            <a:fld id="{BE9BD2DC-1ECC-43C7-99FE-2FB6FA83D818}" type="datetimeFigureOut">
              <a:rPr lang="en-US">
                <a:solidFill>
                  <a:prstClr val="black"/>
                </a:solidFill>
              </a:rPr>
              <a:pPr defTabSz="914400">
                <a:defRPr/>
              </a:pPr>
              <a:t>1/10/2020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S PGothic" pitchFamily="34" charset="-128"/>
              </a:defRPr>
            </a:lvl1pPr>
          </a:lstStyle>
          <a:p>
            <a:pPr defTabSz="9144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itchFamily="34" charset="0"/>
                <a:ea typeface="MS PGothic" pitchFamily="34" charset="-128"/>
              </a:defRPr>
            </a:lvl1pPr>
          </a:lstStyle>
          <a:p>
            <a:pPr defTabSz="914400">
              <a:defRPr/>
            </a:pPr>
            <a:fld id="{061F3242-FD85-4117-B8A9-2D912EF10F1C}" type="slidenum">
              <a:rPr lang="en-US">
                <a:solidFill>
                  <a:prstClr val="black"/>
                </a:solidFill>
              </a:rPr>
              <a:pPr defTabSz="914400">
                <a:defRPr/>
              </a:pPr>
              <a:t>‹#›</a:t>
            </a:fld>
            <a:endParaRPr lang="en-US">
              <a:solidFill>
                <a:prstClr val="black"/>
              </a:solidFill>
            </a:endParaRPr>
          </a:p>
        </p:txBody>
      </p:sp>
    </p:spTree>
    <p:extLst>
      <p:ext uri="{BB962C8B-B14F-4D97-AF65-F5344CB8AC3E}">
        <p14:creationId xmlns:p14="http://schemas.microsoft.com/office/powerpoint/2010/main" val="136306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5528" y="274638"/>
            <a:ext cx="7662671" cy="70377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95528" y="1353312"/>
            <a:ext cx="7662671" cy="4525963"/>
          </a:xfrm>
        </p:spPr>
        <p:txBody>
          <a:bodyPr/>
          <a:lstStyle>
            <a:lvl1pPr>
              <a:defRPr sz="1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E59596-C79A-AD4E-8674-B6A462223C38}"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0"/>
          <a:lstStyle/>
          <a:p>
            <a:fld id="{AB47E3D2-C9D6-1C4E-A557-B8700281909A}" type="slidenum">
              <a:rPr lang="en-US" smtClean="0"/>
              <a:t>‹#›</a:t>
            </a:fld>
            <a:endParaRPr lang="en-US" dirty="0"/>
          </a:p>
        </p:txBody>
      </p:sp>
    </p:spTree>
    <p:extLst>
      <p:ext uri="{BB962C8B-B14F-4D97-AF65-F5344CB8AC3E}">
        <p14:creationId xmlns:p14="http://schemas.microsoft.com/office/powerpoint/2010/main" val="12934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E59596-C79A-AD4E-8674-B6A462223C38}"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0"/>
          <a:lstStyle/>
          <a:p>
            <a:fld id="{AB47E3D2-C9D6-1C4E-A557-B8700281909A}" type="slidenum">
              <a:rPr lang="en-US" smtClean="0"/>
              <a:t>‹#›</a:t>
            </a:fld>
            <a:endParaRPr lang="en-US" dirty="0"/>
          </a:p>
        </p:txBody>
      </p:sp>
      <p:sp>
        <p:nvSpPr>
          <p:cNvPr id="22" name="Text Placeholder 21"/>
          <p:cNvSpPr>
            <a:spLocks noGrp="1"/>
          </p:cNvSpPr>
          <p:nvPr>
            <p:ph type="body" sz="quarter" idx="13" hasCustomPrompt="1"/>
          </p:nvPr>
        </p:nvSpPr>
        <p:spPr>
          <a:xfrm>
            <a:off x="6861556" y="1279399"/>
            <a:ext cx="1733804" cy="805434"/>
          </a:xfrm>
        </p:spPr>
        <p:txBody>
          <a:bodyPr lIns="144000" tIns="0" rIns="0">
            <a:noAutofit/>
          </a:bodyPr>
          <a:lstStyle>
            <a:lvl1pPr marL="0" indent="0">
              <a:buNone/>
              <a:defRPr sz="6000" b="1">
                <a:solidFill>
                  <a:schemeClr val="accent2"/>
                </a:solidFill>
              </a:defRPr>
            </a:lvl1pPr>
          </a:lstStyle>
          <a:p>
            <a:pPr lvl="0"/>
            <a:r>
              <a:rPr lang="en-US" dirty="0" smtClean="0"/>
              <a:t>00%</a:t>
            </a:r>
          </a:p>
        </p:txBody>
      </p:sp>
      <p:sp>
        <p:nvSpPr>
          <p:cNvPr id="23" name="Text Placeholder 21"/>
          <p:cNvSpPr>
            <a:spLocks noGrp="1"/>
          </p:cNvSpPr>
          <p:nvPr>
            <p:ph type="body" sz="quarter" idx="14" hasCustomPrompt="1"/>
          </p:nvPr>
        </p:nvSpPr>
        <p:spPr>
          <a:xfrm>
            <a:off x="6861556" y="2177034"/>
            <a:ext cx="1733804" cy="3702241"/>
          </a:xfrm>
        </p:spPr>
        <p:txBody>
          <a:bodyPr lIns="144000" tIns="0" rIns="0">
            <a:noAutofit/>
          </a:bodyPr>
          <a:lstStyle>
            <a:lvl1pPr marL="0" indent="0">
              <a:buNone/>
              <a:defRPr sz="1400" b="0">
                <a:solidFill>
                  <a:schemeClr val="accent2"/>
                </a:solidFill>
              </a:defRPr>
            </a:lvl1pPr>
          </a:lstStyle>
          <a:p>
            <a:pPr lvl="0"/>
            <a:r>
              <a:rPr lang="en-US" dirty="0" smtClean="0"/>
              <a:t>Add text here</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953" y="115575"/>
            <a:ext cx="1014986" cy="908306"/>
          </a:xfrm>
          <a:prstGeom prst="rect">
            <a:avLst/>
          </a:prstGeom>
        </p:spPr>
      </p:pic>
    </p:spTree>
    <p:extLst>
      <p:ext uri="{BB962C8B-B14F-4D97-AF65-F5344CB8AC3E}">
        <p14:creationId xmlns:p14="http://schemas.microsoft.com/office/powerpoint/2010/main" val="170295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4770" y="-1537"/>
            <a:ext cx="1199390" cy="955550"/>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E59596-C79A-AD4E-8674-B6A462223C38}"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0"/>
          <a:lstStyle/>
          <a:p>
            <a:fld id="{AB47E3D2-C9D6-1C4E-A557-B8700281909A}" type="slidenum">
              <a:rPr lang="en-US" smtClean="0"/>
              <a:t>‹#›</a:t>
            </a:fld>
            <a:endParaRPr lang="en-US" dirty="0"/>
          </a:p>
        </p:txBody>
      </p:sp>
      <p:sp>
        <p:nvSpPr>
          <p:cNvPr id="22" name="Text Placeholder 21"/>
          <p:cNvSpPr>
            <a:spLocks noGrp="1"/>
          </p:cNvSpPr>
          <p:nvPr>
            <p:ph type="body" sz="quarter" idx="13" hasCustomPrompt="1"/>
          </p:nvPr>
        </p:nvSpPr>
        <p:spPr>
          <a:xfrm>
            <a:off x="6861556" y="1279399"/>
            <a:ext cx="1733804" cy="805434"/>
          </a:xfrm>
        </p:spPr>
        <p:txBody>
          <a:bodyPr lIns="144000" tIns="0" rIns="0">
            <a:noAutofit/>
          </a:bodyPr>
          <a:lstStyle>
            <a:lvl1pPr marL="0" indent="0">
              <a:buNone/>
              <a:defRPr sz="6000" b="1">
                <a:solidFill>
                  <a:schemeClr val="tx1"/>
                </a:solidFill>
              </a:defRPr>
            </a:lvl1pPr>
          </a:lstStyle>
          <a:p>
            <a:pPr lvl="0"/>
            <a:r>
              <a:rPr lang="en-US" dirty="0" smtClean="0"/>
              <a:t>00%</a:t>
            </a:r>
          </a:p>
        </p:txBody>
      </p:sp>
      <p:sp>
        <p:nvSpPr>
          <p:cNvPr id="23" name="Text Placeholder 21"/>
          <p:cNvSpPr>
            <a:spLocks noGrp="1"/>
          </p:cNvSpPr>
          <p:nvPr>
            <p:ph type="body" sz="quarter" idx="14" hasCustomPrompt="1"/>
          </p:nvPr>
        </p:nvSpPr>
        <p:spPr>
          <a:xfrm>
            <a:off x="6861556" y="2177034"/>
            <a:ext cx="1733804" cy="3702241"/>
          </a:xfrm>
        </p:spPr>
        <p:txBody>
          <a:bodyPr lIns="144000" tIns="0" rIns="0">
            <a:noAutofit/>
          </a:bodyPr>
          <a:lstStyle>
            <a:lvl1pPr marL="0" indent="0">
              <a:buNone/>
              <a:defRPr sz="1400" b="0">
                <a:solidFill>
                  <a:schemeClr val="tx1"/>
                </a:solidFill>
              </a:defRPr>
            </a:lvl1pPr>
          </a:lstStyle>
          <a:p>
            <a:pPr lvl="0"/>
            <a:r>
              <a:rPr lang="en-US" dirty="0" smtClean="0"/>
              <a:t>Add text here</a:t>
            </a:r>
          </a:p>
        </p:txBody>
      </p:sp>
    </p:spTree>
    <p:extLst>
      <p:ext uri="{BB962C8B-B14F-4D97-AF65-F5344CB8AC3E}">
        <p14:creationId xmlns:p14="http://schemas.microsoft.com/office/powerpoint/2010/main" val="18296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043" y="-6037"/>
            <a:ext cx="1179578" cy="100889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E59596-C79A-AD4E-8674-B6A462223C38}"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0"/>
          <a:lstStyle/>
          <a:p>
            <a:fld id="{AB47E3D2-C9D6-1C4E-A557-B8700281909A}" type="slidenum">
              <a:rPr lang="en-US" smtClean="0"/>
              <a:t>‹#›</a:t>
            </a:fld>
            <a:endParaRPr lang="en-US" dirty="0"/>
          </a:p>
        </p:txBody>
      </p:sp>
      <p:sp>
        <p:nvSpPr>
          <p:cNvPr id="22" name="Text Placeholder 21"/>
          <p:cNvSpPr>
            <a:spLocks noGrp="1"/>
          </p:cNvSpPr>
          <p:nvPr>
            <p:ph type="body" sz="quarter" idx="13" hasCustomPrompt="1"/>
          </p:nvPr>
        </p:nvSpPr>
        <p:spPr>
          <a:xfrm>
            <a:off x="6861556" y="1279399"/>
            <a:ext cx="1733804" cy="805434"/>
          </a:xfrm>
        </p:spPr>
        <p:txBody>
          <a:bodyPr lIns="144000" tIns="0" rIns="0">
            <a:noAutofit/>
          </a:bodyPr>
          <a:lstStyle>
            <a:lvl1pPr marL="0" indent="0">
              <a:buNone/>
              <a:defRPr sz="6000" b="1">
                <a:solidFill>
                  <a:schemeClr val="tx1"/>
                </a:solidFill>
              </a:defRPr>
            </a:lvl1pPr>
          </a:lstStyle>
          <a:p>
            <a:pPr lvl="0"/>
            <a:r>
              <a:rPr lang="en-US" dirty="0" smtClean="0"/>
              <a:t>00%</a:t>
            </a:r>
          </a:p>
        </p:txBody>
      </p:sp>
      <p:sp>
        <p:nvSpPr>
          <p:cNvPr id="23" name="Text Placeholder 21"/>
          <p:cNvSpPr>
            <a:spLocks noGrp="1"/>
          </p:cNvSpPr>
          <p:nvPr>
            <p:ph type="body" sz="quarter" idx="14" hasCustomPrompt="1"/>
          </p:nvPr>
        </p:nvSpPr>
        <p:spPr>
          <a:xfrm>
            <a:off x="6861556" y="2177034"/>
            <a:ext cx="1733804" cy="3702241"/>
          </a:xfrm>
        </p:spPr>
        <p:txBody>
          <a:bodyPr lIns="144000" tIns="0" rIns="0">
            <a:noAutofit/>
          </a:bodyPr>
          <a:lstStyle>
            <a:lvl1pPr marL="0" indent="0">
              <a:buNone/>
              <a:defRPr sz="1400" b="0">
                <a:solidFill>
                  <a:schemeClr val="tx1"/>
                </a:solidFill>
              </a:defRPr>
            </a:lvl1pPr>
          </a:lstStyle>
          <a:p>
            <a:pPr lvl="0"/>
            <a:r>
              <a:rPr lang="en-US" dirty="0" smtClean="0"/>
              <a:t>Add text here</a:t>
            </a:r>
          </a:p>
        </p:txBody>
      </p:sp>
    </p:spTree>
    <p:extLst>
      <p:ext uri="{BB962C8B-B14F-4D97-AF65-F5344CB8AC3E}">
        <p14:creationId xmlns:p14="http://schemas.microsoft.com/office/powerpoint/2010/main" val="61644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E59596-C79A-AD4E-8674-B6A462223C38}"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0"/>
          <a:lstStyle/>
          <a:p>
            <a:fld id="{AB47E3D2-C9D6-1C4E-A557-B8700281909A}" type="slidenum">
              <a:rPr lang="en-US" smtClean="0"/>
              <a:t>‹#›</a:t>
            </a:fld>
            <a:endParaRPr lang="en-US" dirty="0"/>
          </a:p>
        </p:txBody>
      </p:sp>
      <p:sp>
        <p:nvSpPr>
          <p:cNvPr id="22" name="Text Placeholder 21"/>
          <p:cNvSpPr>
            <a:spLocks noGrp="1"/>
          </p:cNvSpPr>
          <p:nvPr>
            <p:ph type="body" sz="quarter" idx="13" hasCustomPrompt="1"/>
          </p:nvPr>
        </p:nvSpPr>
        <p:spPr>
          <a:xfrm>
            <a:off x="6861556" y="1279399"/>
            <a:ext cx="1733804" cy="805434"/>
          </a:xfrm>
        </p:spPr>
        <p:txBody>
          <a:bodyPr lIns="144000" tIns="0" rIns="0">
            <a:noAutofit/>
          </a:bodyPr>
          <a:lstStyle>
            <a:lvl1pPr marL="0" indent="0">
              <a:buNone/>
              <a:defRPr sz="6000" b="1">
                <a:solidFill>
                  <a:schemeClr val="tx1"/>
                </a:solidFill>
              </a:defRPr>
            </a:lvl1pPr>
          </a:lstStyle>
          <a:p>
            <a:pPr lvl="0"/>
            <a:r>
              <a:rPr lang="en-US" dirty="0" smtClean="0"/>
              <a:t>00%</a:t>
            </a:r>
          </a:p>
        </p:txBody>
      </p:sp>
      <p:sp>
        <p:nvSpPr>
          <p:cNvPr id="23" name="Text Placeholder 21"/>
          <p:cNvSpPr>
            <a:spLocks noGrp="1"/>
          </p:cNvSpPr>
          <p:nvPr>
            <p:ph type="body" sz="quarter" idx="14" hasCustomPrompt="1"/>
          </p:nvPr>
        </p:nvSpPr>
        <p:spPr>
          <a:xfrm>
            <a:off x="6861556" y="2177034"/>
            <a:ext cx="1733804" cy="3702241"/>
          </a:xfrm>
        </p:spPr>
        <p:txBody>
          <a:bodyPr lIns="144000" tIns="0" rIns="0">
            <a:noAutofit/>
          </a:bodyPr>
          <a:lstStyle>
            <a:lvl1pPr marL="0" indent="0">
              <a:buNone/>
              <a:defRPr sz="1400" b="0">
                <a:solidFill>
                  <a:schemeClr val="tx1"/>
                </a:solidFill>
              </a:defRPr>
            </a:lvl1pPr>
          </a:lstStyle>
          <a:p>
            <a:pPr lvl="0"/>
            <a:r>
              <a:rPr lang="en-US" dirty="0" smtClean="0"/>
              <a:t>Add text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1781" y="68398"/>
            <a:ext cx="928118" cy="905258"/>
          </a:xfrm>
          <a:prstGeom prst="rect">
            <a:avLst/>
          </a:prstGeom>
          <a:noFill/>
          <a:ln>
            <a:noFill/>
          </a:ln>
        </p:spPr>
      </p:pic>
    </p:spTree>
    <p:extLst>
      <p:ext uri="{BB962C8B-B14F-4D97-AF65-F5344CB8AC3E}">
        <p14:creationId xmlns:p14="http://schemas.microsoft.com/office/powerpoint/2010/main" val="354479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59596-C79A-AD4E-8674-B6A462223C38}"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7E3D2-C9D6-1C4E-A557-B8700281909A}" type="slidenum">
              <a:rPr lang="en-US" smtClean="0"/>
              <a:t>‹#›</a:t>
            </a:fld>
            <a:endParaRPr lang="en-US"/>
          </a:p>
        </p:txBody>
      </p:sp>
    </p:spTree>
    <p:extLst>
      <p:ext uri="{BB962C8B-B14F-4D97-AF65-F5344CB8AC3E}">
        <p14:creationId xmlns:p14="http://schemas.microsoft.com/office/powerpoint/2010/main" val="29220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5528" y="1600200"/>
            <a:ext cx="3700272"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927" y="1600200"/>
            <a:ext cx="3700272"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E59596-C79A-AD4E-8674-B6A462223C38}"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7E3D2-C9D6-1C4E-A557-B8700281909A}" type="slidenum">
              <a:rPr lang="en-US" smtClean="0"/>
              <a:t>‹#›</a:t>
            </a:fld>
            <a:endParaRPr lang="en-US"/>
          </a:p>
        </p:txBody>
      </p:sp>
    </p:spTree>
    <p:extLst>
      <p:ext uri="{BB962C8B-B14F-4D97-AF65-F5344CB8AC3E}">
        <p14:creationId xmlns:p14="http://schemas.microsoft.com/office/powerpoint/2010/main" val="215178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5528" y="274638"/>
            <a:ext cx="6075789" cy="703770"/>
          </a:xfrm>
          <a:prstGeom prst="rect">
            <a:avLst/>
          </a:prstGeom>
        </p:spPr>
        <p:txBody>
          <a:bodyPr vert="horz" lIns="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95528" y="1353312"/>
            <a:ext cx="6075789" cy="4525963"/>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57399" y="6356350"/>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59596-C79A-AD4E-8674-B6A462223C38}" type="datetimeFigureOut">
              <a:rPr lang="en-US" smtClean="0"/>
              <a:t>1/10/2020</a:t>
            </a:fld>
            <a:endParaRPr lang="en-US"/>
          </a:p>
        </p:txBody>
      </p:sp>
      <p:sp>
        <p:nvSpPr>
          <p:cNvPr id="5" name="Footer Placeholder 4"/>
          <p:cNvSpPr>
            <a:spLocks noGrp="1"/>
          </p:cNvSpPr>
          <p:nvPr>
            <p:ph type="ftr" sz="quarter" idx="3"/>
          </p:nvPr>
        </p:nvSpPr>
        <p:spPr>
          <a:xfrm>
            <a:off x="3124199" y="6356350"/>
            <a:ext cx="37471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71316" y="6356350"/>
            <a:ext cx="15868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7E3D2-C9D6-1C4E-A557-B8700281909A}" type="slidenum">
              <a:rPr lang="en-US" smtClean="0"/>
              <a:t>‹#›</a:t>
            </a:fld>
            <a:endParaRPr lang="en-US" dirty="0"/>
          </a:p>
        </p:txBody>
      </p:sp>
      <p:cxnSp>
        <p:nvCxnSpPr>
          <p:cNvPr id="10" name="Straight Connector 9"/>
          <p:cNvCxnSpPr/>
          <p:nvPr userDrawn="1"/>
        </p:nvCxnSpPr>
        <p:spPr>
          <a:xfrm>
            <a:off x="803650" y="1023114"/>
            <a:ext cx="7654550" cy="0"/>
          </a:xfrm>
          <a:prstGeom prst="line">
            <a:avLst/>
          </a:prstGeom>
          <a:ln>
            <a:solidFill>
              <a:srgbClr val="E1CD25"/>
            </a:solidFill>
          </a:ln>
          <a:effectLst/>
        </p:spPr>
        <p:style>
          <a:lnRef idx="3">
            <a:schemeClr val="dk1"/>
          </a:lnRef>
          <a:fillRef idx="0">
            <a:schemeClr val="dk1"/>
          </a:fillRef>
          <a:effectRef idx="2">
            <a:schemeClr val="dk1"/>
          </a:effectRef>
          <a:fontRef idx="minor">
            <a:schemeClr val="tx1"/>
          </a:fontRef>
        </p:style>
      </p:cxnSp>
      <p:cxnSp>
        <p:nvCxnSpPr>
          <p:cNvPr id="11" name="Straight Connector 10"/>
          <p:cNvCxnSpPr/>
          <p:nvPr userDrawn="1"/>
        </p:nvCxnSpPr>
        <p:spPr>
          <a:xfrm>
            <a:off x="803650" y="5997190"/>
            <a:ext cx="7654550" cy="0"/>
          </a:xfrm>
          <a:prstGeom prst="line">
            <a:avLst/>
          </a:prstGeom>
          <a:ln>
            <a:solidFill>
              <a:srgbClr val="E1CD25"/>
            </a:solidFill>
          </a:ln>
          <a:effectLst/>
        </p:spPr>
        <p:style>
          <a:lnRef idx="3">
            <a:schemeClr val="dk1"/>
          </a:lnRef>
          <a:fillRef idx="0">
            <a:schemeClr val="dk1"/>
          </a:fillRef>
          <a:effectRef idx="2">
            <a:schemeClr val="dk1"/>
          </a:effectRef>
          <a:fontRef idx="minor">
            <a:schemeClr val="tx1"/>
          </a:fontRef>
        </p:style>
      </p:cxnSp>
      <p:pic>
        <p:nvPicPr>
          <p:cNvPr id="13" name="Picture 12" descr="Student_survey_02-02.jp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03650" y="6181402"/>
            <a:ext cx="987014" cy="470952"/>
          </a:xfrm>
          <a:prstGeom prst="rect">
            <a:avLst/>
          </a:prstGeom>
        </p:spPr>
      </p:pic>
    </p:spTree>
    <p:extLst>
      <p:ext uri="{BB962C8B-B14F-4D97-AF65-F5344CB8AC3E}">
        <p14:creationId xmlns:p14="http://schemas.microsoft.com/office/powerpoint/2010/main" val="413523150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64" r:id="rId4"/>
    <p:sldLayoutId id="2147483650" r:id="rId5"/>
    <p:sldLayoutId id="2147483661" r:id="rId6"/>
    <p:sldLayoutId id="2147483662"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ts val="2300"/>
        </a:spcBef>
        <a:buFont typeface="Arial"/>
        <a:buChar char="•"/>
        <a:defRPr sz="1400" kern="1200">
          <a:solidFill>
            <a:schemeClr val="tx2"/>
          </a:solidFill>
          <a:latin typeface="+mn-lt"/>
          <a:ea typeface="+mn-ea"/>
          <a:cs typeface="+mn-cs"/>
        </a:defRPr>
      </a:lvl1pPr>
      <a:lvl2pPr marL="539750" indent="-182563" algn="l" defTabSz="457200" rtl="0" eaLnBrk="1" latinLnBrk="0" hangingPunct="1">
        <a:spcBef>
          <a:spcPct val="20000"/>
        </a:spcBef>
        <a:buFont typeface="Arial"/>
        <a:buChar char="–"/>
        <a:defRPr sz="1400" kern="1200">
          <a:solidFill>
            <a:schemeClr val="tx1"/>
          </a:solidFill>
          <a:latin typeface="+mn-lt"/>
          <a:ea typeface="+mn-ea"/>
          <a:cs typeface="+mn-cs"/>
        </a:defRPr>
      </a:lvl2pPr>
      <a:lvl3pPr marL="89535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252538"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527175"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logo strip.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2600" y="5492750"/>
            <a:ext cx="1495107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2886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ransition spd="slow" advTm="8000">
    <p:pull/>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logo strip.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2600" y="5492750"/>
            <a:ext cx="1495107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5745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ransition spd="slow" advTm="8000">
    <p:pull/>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chart" Target="../charts/chart2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image" Target="../media/image12.png"/><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chart" Target="../charts/chart30.xml"/><Relationship Id="rId4" Type="http://schemas.openxmlformats.org/officeDocument/2006/relationships/chart" Target="../charts/char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chart" Target="../charts/chart34.xml"/><Relationship Id="rId4" Type="http://schemas.openxmlformats.org/officeDocument/2006/relationships/chart" Target="../charts/chart33.xml"/></Relationships>
</file>

<file path=ppt/slides/_rels/slide2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chart" Target="../charts/chart38.xml"/><Relationship Id="rId4" Type="http://schemas.openxmlformats.org/officeDocument/2006/relationships/chart" Target="../charts/chart37.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B2BA"/>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IE" sz="3600" dirty="0" smtClean="0"/>
              <a:t>Irish </a:t>
            </a:r>
            <a:r>
              <a:rPr lang="en-IE" sz="3600" dirty="0"/>
              <a:t>Survey </a:t>
            </a:r>
            <a:r>
              <a:rPr lang="en-IE" sz="3600" dirty="0" smtClean="0"/>
              <a:t/>
            </a:r>
            <a:br>
              <a:rPr lang="en-IE" sz="3600" dirty="0" smtClean="0"/>
            </a:br>
            <a:r>
              <a:rPr lang="en-IE" sz="3600" dirty="0" smtClean="0"/>
              <a:t>of </a:t>
            </a:r>
            <a:r>
              <a:rPr lang="en-IE" sz="3600" dirty="0"/>
              <a:t>Student Engagement (ISSE</a:t>
            </a:r>
            <a:r>
              <a:rPr lang="en-IE" sz="3600" dirty="0" smtClean="0"/>
              <a:t>)</a:t>
            </a:r>
            <a:endParaRPr lang="en-IE" sz="3600" dirty="0"/>
          </a:p>
        </p:txBody>
      </p:sp>
      <p:sp>
        <p:nvSpPr>
          <p:cNvPr id="3" name="Subtitle 2"/>
          <p:cNvSpPr>
            <a:spLocks noGrp="1"/>
          </p:cNvSpPr>
          <p:nvPr>
            <p:ph type="subTitle" idx="1"/>
          </p:nvPr>
        </p:nvSpPr>
        <p:spPr>
          <a:xfrm>
            <a:off x="803650" y="3309511"/>
            <a:ext cx="4282058" cy="1683729"/>
          </a:xfrm>
        </p:spPr>
        <p:txBody>
          <a:bodyPr>
            <a:normAutofit/>
          </a:bodyPr>
          <a:lstStyle/>
          <a:p>
            <a:r>
              <a:rPr lang="en-GB" sz="2800" dirty="0" smtClean="0">
                <a:solidFill>
                  <a:schemeClr val="bg1"/>
                </a:solidFill>
              </a:rPr>
              <a:t>IT Sligo 3 </a:t>
            </a:r>
            <a:r>
              <a:rPr lang="en-GB" sz="2800" dirty="0">
                <a:solidFill>
                  <a:schemeClr val="bg1"/>
                </a:solidFill>
              </a:rPr>
              <a:t>Y</a:t>
            </a:r>
            <a:r>
              <a:rPr lang="en-GB" sz="2800" dirty="0" smtClean="0">
                <a:solidFill>
                  <a:schemeClr val="bg1"/>
                </a:solidFill>
              </a:rPr>
              <a:t>ear Results Analysis </a:t>
            </a:r>
          </a:p>
          <a:p>
            <a:r>
              <a:rPr lang="en-GB" sz="2800" dirty="0" smtClean="0">
                <a:solidFill>
                  <a:schemeClr val="bg1"/>
                </a:solidFill>
              </a:rPr>
              <a:t>(2017, 2018, 2019)</a:t>
            </a:r>
          </a:p>
          <a:p>
            <a:endParaRPr lang="en-US" dirty="0"/>
          </a:p>
        </p:txBody>
      </p:sp>
      <p:sp>
        <p:nvSpPr>
          <p:cNvPr id="4" name="TextBox 3"/>
          <p:cNvSpPr txBox="1"/>
          <p:nvPr/>
        </p:nvSpPr>
        <p:spPr>
          <a:xfrm>
            <a:off x="685800" y="615113"/>
            <a:ext cx="6348619" cy="338554"/>
          </a:xfrm>
          <a:prstGeom prst="rect">
            <a:avLst/>
          </a:prstGeom>
          <a:noFill/>
        </p:spPr>
        <p:txBody>
          <a:bodyPr wrap="square" rtlCol="0">
            <a:spAutoFit/>
          </a:bodyPr>
          <a:lstStyle/>
          <a:p>
            <a:r>
              <a:rPr lang="en-GB" sz="1600" dirty="0" smtClean="0">
                <a:solidFill>
                  <a:srgbClr val="113F4D"/>
                </a:solidFill>
                <a:latin typeface="Helvetica"/>
                <a:cs typeface="Helvetica"/>
              </a:rPr>
              <a:t>October 2019</a:t>
            </a:r>
            <a:endParaRPr lang="en-GB" sz="1600" dirty="0">
              <a:solidFill>
                <a:srgbClr val="113F4D"/>
              </a:solidFill>
              <a:latin typeface="Helvetica"/>
              <a:cs typeface="Helvetica"/>
            </a:endParaRPr>
          </a:p>
        </p:txBody>
      </p:sp>
      <p:cxnSp>
        <p:nvCxnSpPr>
          <p:cNvPr id="7" name="Straight Connector 6"/>
          <p:cNvCxnSpPr/>
          <p:nvPr/>
        </p:nvCxnSpPr>
        <p:spPr>
          <a:xfrm>
            <a:off x="803650" y="1023114"/>
            <a:ext cx="7654550" cy="0"/>
          </a:xfrm>
          <a:prstGeom prst="line">
            <a:avLst/>
          </a:prstGeom>
          <a:ln>
            <a:solidFill>
              <a:srgbClr val="702B74"/>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5582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611" y="1163414"/>
            <a:ext cx="8799755" cy="4374405"/>
          </a:xfrm>
          <a:prstGeom prst="rect">
            <a:avLst/>
          </a:prstGeom>
          <a:noFill/>
          <a:ln>
            <a:solidFill>
              <a:srgbClr val="702B74"/>
            </a:solidFill>
          </a:ln>
        </p:spPr>
        <p:txBody>
          <a:bodyPr wrap="square" rtlCol="0">
            <a:spAutoFit/>
          </a:bodyPr>
          <a:lstStyle/>
          <a:p>
            <a:endParaRPr lang="en-IE" dirty="0"/>
          </a:p>
        </p:txBody>
      </p:sp>
      <p:sp>
        <p:nvSpPr>
          <p:cNvPr id="4" name="Title 1"/>
          <p:cNvSpPr>
            <a:spLocks noGrp="1"/>
          </p:cNvSpPr>
          <p:nvPr>
            <p:ph type="title"/>
          </p:nvPr>
        </p:nvSpPr>
        <p:spPr>
          <a:xfrm>
            <a:off x="471643" y="261094"/>
            <a:ext cx="8157681" cy="703770"/>
          </a:xfrm>
        </p:spPr>
        <p:txBody>
          <a:bodyPr>
            <a:normAutofit fontScale="90000"/>
          </a:bodyPr>
          <a:lstStyle/>
          <a:p>
            <a:r>
              <a:rPr lang="en-IE" sz="2700" b="0" dirty="0" smtClean="0"/>
              <a:t>Q:</a:t>
            </a:r>
            <a:r>
              <a:rPr lang="en-IE" sz="2700" b="0" dirty="0"/>
              <a:t> Worked on assessments that informed you how well you are </a:t>
            </a:r>
            <a:r>
              <a:rPr lang="en-IE" sz="2700" b="0" dirty="0" smtClean="0"/>
              <a:t>learning </a:t>
            </a:r>
            <a:r>
              <a:rPr lang="en-IE" sz="1100" i="1" dirty="0"/>
              <a:t>(During the current academic year, to what extent have lecturers / teaching staff</a:t>
            </a:r>
            <a:r>
              <a:rPr lang="en-IE" sz="1100" i="1" dirty="0" smtClean="0"/>
              <a:t>?)</a:t>
            </a:r>
            <a:endParaRPr lang="en-IE" sz="2200" dirty="0"/>
          </a:p>
        </p:txBody>
      </p:sp>
      <p:graphicFrame>
        <p:nvGraphicFramePr>
          <p:cNvPr id="9" name="Content Placeholder 3"/>
          <p:cNvGraphicFramePr>
            <a:graphicFrameLocks/>
          </p:cNvGraphicFramePr>
          <p:nvPr>
            <p:extLst>
              <p:ext uri="{D42A27DB-BD31-4B8C-83A1-F6EECF244321}">
                <p14:modId xmlns:p14="http://schemas.microsoft.com/office/powerpoint/2010/main" val="579453639"/>
              </p:ext>
            </p:extLst>
          </p:nvPr>
        </p:nvGraphicFramePr>
        <p:xfrm>
          <a:off x="-91473" y="1943897"/>
          <a:ext cx="3226094" cy="36584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4094446562"/>
              </p:ext>
            </p:extLst>
          </p:nvPr>
        </p:nvGraphicFramePr>
        <p:xfrm>
          <a:off x="2809433" y="1923282"/>
          <a:ext cx="3352944" cy="365056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849820" y="5634156"/>
            <a:ext cx="5423338" cy="307777"/>
          </a:xfrm>
          <a:prstGeom prst="rect">
            <a:avLst/>
          </a:prstGeom>
          <a:solidFill>
            <a:schemeClr val="accent6">
              <a:lumMod val="20000"/>
              <a:lumOff val="80000"/>
            </a:schemeClr>
          </a:solidFill>
        </p:spPr>
        <p:txBody>
          <a:bodyPr wrap="square" rtlCol="0">
            <a:spAutoFit/>
          </a:bodyPr>
          <a:lstStyle/>
          <a:p>
            <a:r>
              <a:rPr lang="en-IE" sz="1400" b="1" u="sng" dirty="0" smtClean="0">
                <a:solidFill>
                  <a:schemeClr val="accent1"/>
                </a:solidFill>
              </a:rPr>
              <a:t>2019 </a:t>
            </a:r>
            <a:r>
              <a:rPr lang="en-IE" sz="1400" dirty="0" smtClean="0">
                <a:solidFill>
                  <a:schemeClr val="accent1"/>
                </a:solidFill>
              </a:rPr>
              <a:t>- 35% </a:t>
            </a:r>
            <a:r>
              <a:rPr lang="en-IE" sz="1400" dirty="0">
                <a:solidFill>
                  <a:schemeClr val="accent1"/>
                </a:solidFill>
              </a:rPr>
              <a:t>of IT Sligo students </a:t>
            </a:r>
            <a:r>
              <a:rPr lang="en-IE" sz="1400" dirty="0" smtClean="0">
                <a:solidFill>
                  <a:schemeClr val="accent1"/>
                </a:solidFill>
              </a:rPr>
              <a:t>report positively, (All IOT’s 35%)</a:t>
            </a:r>
            <a:endParaRPr lang="en-IE" sz="1400" dirty="0">
              <a:solidFill>
                <a:schemeClr val="accent1"/>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581507919"/>
              </p:ext>
            </p:extLst>
          </p:nvPr>
        </p:nvGraphicFramePr>
        <p:xfrm>
          <a:off x="5837189" y="1943897"/>
          <a:ext cx="3306811" cy="3691216"/>
        </p:xfrm>
        <a:graphic>
          <a:graphicData uri="http://schemas.openxmlformats.org/drawingml/2006/chart">
            <c:chart xmlns:c="http://schemas.openxmlformats.org/drawingml/2006/chart" xmlns:r="http://schemas.openxmlformats.org/officeDocument/2006/relationships" r:id="rId5"/>
          </a:graphicData>
        </a:graphic>
      </p:graphicFrame>
      <p:cxnSp>
        <p:nvCxnSpPr>
          <p:cNvPr id="12" name="Straight Connector 11"/>
          <p:cNvCxnSpPr/>
          <p:nvPr/>
        </p:nvCxnSpPr>
        <p:spPr>
          <a:xfrm>
            <a:off x="2924185" y="1943897"/>
            <a:ext cx="0" cy="3405869"/>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p:cNvSpPr txBox="1"/>
          <p:nvPr/>
        </p:nvSpPr>
        <p:spPr>
          <a:xfrm>
            <a:off x="3081840" y="1393471"/>
            <a:ext cx="2873686" cy="369332"/>
          </a:xfrm>
          <a:prstGeom prst="rect">
            <a:avLst/>
          </a:prstGeom>
          <a:noFill/>
        </p:spPr>
        <p:txBody>
          <a:bodyPr wrap="square" rtlCol="0">
            <a:spAutoFit/>
          </a:bodyPr>
          <a:lstStyle/>
          <a:p>
            <a:r>
              <a:rPr lang="en-IE" dirty="0" smtClean="0"/>
              <a:t>IT </a:t>
            </a:r>
            <a:r>
              <a:rPr lang="en-IE" dirty="0"/>
              <a:t>Sligo / All ISSE / IOT’s:</a:t>
            </a:r>
          </a:p>
        </p:txBody>
      </p:sp>
    </p:spTree>
    <p:extLst>
      <p:ext uri="{BB962C8B-B14F-4D97-AF65-F5344CB8AC3E}">
        <p14:creationId xmlns:p14="http://schemas.microsoft.com/office/powerpoint/2010/main" val="116947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IT Sligo 3 Year Comparison</a:t>
            </a:r>
            <a:endParaRPr lang="en-IE" dirty="0"/>
          </a:p>
        </p:txBody>
      </p:sp>
      <p:sp>
        <p:nvSpPr>
          <p:cNvPr id="5" name="TextBox 4"/>
          <p:cNvSpPr txBox="1"/>
          <p:nvPr/>
        </p:nvSpPr>
        <p:spPr>
          <a:xfrm>
            <a:off x="1320805" y="5534037"/>
            <a:ext cx="6483922" cy="307777"/>
          </a:xfrm>
          <a:prstGeom prst="rect">
            <a:avLst/>
          </a:prstGeom>
          <a:solidFill>
            <a:schemeClr val="accent6">
              <a:lumMod val="20000"/>
              <a:lumOff val="80000"/>
            </a:schemeClr>
          </a:solidFill>
        </p:spPr>
        <p:txBody>
          <a:bodyPr wrap="square" rtlCol="0">
            <a:spAutoFit/>
          </a:bodyPr>
          <a:lstStyle/>
          <a:p>
            <a:pPr defTabSz="914400"/>
            <a:r>
              <a:rPr lang="en-IE" sz="1400" b="1" u="sng" dirty="0" smtClean="0">
                <a:solidFill>
                  <a:prstClr val="black"/>
                </a:solidFill>
              </a:rPr>
              <a:t>2018 to 2019 </a:t>
            </a:r>
            <a:r>
              <a:rPr lang="en-IE" sz="1400" dirty="0" smtClean="0">
                <a:solidFill>
                  <a:prstClr val="black"/>
                </a:solidFill>
              </a:rPr>
              <a:t>Decrease in very often/often from 39% to 35%. </a:t>
            </a:r>
            <a:endParaRPr lang="en-IE" sz="1400" dirty="0">
              <a:solidFill>
                <a:prstClr val="black"/>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3037086897"/>
              </p:ext>
            </p:extLst>
          </p:nvPr>
        </p:nvGraphicFramePr>
        <p:xfrm>
          <a:off x="2222936" y="1969201"/>
          <a:ext cx="4377561" cy="356483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88370" y="1179055"/>
            <a:ext cx="7769829" cy="615553"/>
          </a:xfrm>
          <a:prstGeom prst="rect">
            <a:avLst/>
          </a:prstGeom>
        </p:spPr>
        <p:txBody>
          <a:bodyPr wrap="square">
            <a:spAutoFit/>
          </a:bodyPr>
          <a:lstStyle/>
          <a:p>
            <a:pPr algn="ctr" defTabSz="914400">
              <a:defRPr sz="1400" b="1" i="0" u="none" strike="noStrike" kern="1200" baseline="0">
                <a:solidFill>
                  <a:srgbClr val="007993"/>
                </a:solidFill>
                <a:latin typeface="+mn-lt"/>
                <a:ea typeface="+mn-ea"/>
                <a:cs typeface="+mn-cs"/>
              </a:defRPr>
            </a:pPr>
            <a:r>
              <a:rPr lang="en-IE" sz="1500" b="1" u="sng" dirty="0" smtClean="0"/>
              <a:t>Q: Worked </a:t>
            </a:r>
            <a:r>
              <a:rPr lang="en-IE" sz="1500" b="1" u="sng" dirty="0"/>
              <a:t>on assessments that informed you how well you are </a:t>
            </a:r>
            <a:r>
              <a:rPr lang="en-IE" sz="1500" b="1" u="sng" dirty="0" smtClean="0"/>
              <a:t>learning 2017-2019</a:t>
            </a:r>
            <a:endParaRPr lang="en-IE" sz="1500" b="1" u="sng" dirty="0"/>
          </a:p>
          <a:p>
            <a:pPr algn="ctr" defTabSz="914400">
              <a:defRPr sz="1400" b="1" i="0" u="none" strike="noStrike" kern="1200" baseline="0">
                <a:solidFill>
                  <a:srgbClr val="007993"/>
                </a:solidFill>
                <a:latin typeface="+mn-lt"/>
                <a:ea typeface="+mn-ea"/>
                <a:cs typeface="+mn-cs"/>
              </a:defRPr>
            </a:pPr>
            <a:endParaRPr lang="en-IE" sz="800" b="1" u="sng" dirty="0"/>
          </a:p>
          <a:p>
            <a:pPr algn="ctr" defTabSz="914400">
              <a:defRPr sz="1400" b="1" i="0" u="none" strike="noStrike" kern="1200" baseline="0">
                <a:solidFill>
                  <a:srgbClr val="007993"/>
                </a:solidFill>
                <a:latin typeface="+mn-lt"/>
                <a:ea typeface="+mn-ea"/>
                <a:cs typeface="+mn-cs"/>
              </a:defRPr>
            </a:pPr>
            <a:r>
              <a:rPr lang="en-IE" sz="1100" b="1" i="1" dirty="0"/>
              <a:t>(During the current academic year, to what extent have lecturers / teaching staff?)</a:t>
            </a:r>
            <a:endParaRPr lang="en-IE" sz="1100" dirty="0"/>
          </a:p>
        </p:txBody>
      </p:sp>
    </p:spTree>
    <p:extLst>
      <p:ext uri="{BB962C8B-B14F-4D97-AF65-F5344CB8AC3E}">
        <p14:creationId xmlns:p14="http://schemas.microsoft.com/office/powerpoint/2010/main" val="64984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7321" y="1095509"/>
            <a:ext cx="8823041" cy="4509102"/>
          </a:xfrm>
          <a:prstGeom prst="rect">
            <a:avLst/>
          </a:prstGeom>
          <a:noFill/>
          <a:ln>
            <a:solidFill>
              <a:srgbClr val="702B74"/>
            </a:solidFill>
          </a:ln>
        </p:spPr>
        <p:txBody>
          <a:bodyPr wrap="square" rtlCol="0">
            <a:spAutoFit/>
          </a:bodyPr>
          <a:lstStyle/>
          <a:p>
            <a:endParaRPr lang="en-IE" dirty="0"/>
          </a:p>
        </p:txBody>
      </p:sp>
      <p:sp>
        <p:nvSpPr>
          <p:cNvPr id="2" name="Title 1"/>
          <p:cNvSpPr>
            <a:spLocks noGrp="1"/>
          </p:cNvSpPr>
          <p:nvPr>
            <p:ph type="title"/>
          </p:nvPr>
        </p:nvSpPr>
        <p:spPr>
          <a:xfrm>
            <a:off x="287676" y="314035"/>
            <a:ext cx="8291245" cy="601859"/>
          </a:xfrm>
        </p:spPr>
        <p:txBody>
          <a:bodyPr>
            <a:normAutofit fontScale="90000"/>
          </a:bodyPr>
          <a:lstStyle/>
          <a:p>
            <a:pPr algn="ctr">
              <a:defRPr sz="2160" b="1" i="0" u="none" strike="noStrike" kern="1200" baseline="0">
                <a:solidFill>
                  <a:srgbClr val="007993"/>
                </a:solidFill>
                <a:latin typeface="+mn-lt"/>
                <a:ea typeface="+mn-ea"/>
                <a:cs typeface="+mn-cs"/>
              </a:defRPr>
            </a:pPr>
            <a:r>
              <a:rPr lang="en-IE" dirty="0" smtClean="0"/>
              <a:t>Q: </a:t>
            </a:r>
            <a:r>
              <a:rPr lang="en-IE" sz="2700" b="0" dirty="0">
                <a:solidFill>
                  <a:srgbClr val="007993"/>
                </a:solidFill>
              </a:rPr>
              <a:t>Improved knowledge and skills that will contribute to your </a:t>
            </a:r>
            <a:r>
              <a:rPr lang="en-IE" sz="2700" b="0" dirty="0" smtClean="0">
                <a:solidFill>
                  <a:srgbClr val="007993"/>
                </a:solidFill>
              </a:rPr>
              <a:t>employability</a:t>
            </a:r>
            <a:r>
              <a:rPr lang="en-IE" sz="1100" i="1" dirty="0" smtClean="0">
                <a:solidFill>
                  <a:srgbClr val="007993"/>
                </a:solidFill>
              </a:rPr>
              <a:t>(During </a:t>
            </a:r>
            <a:r>
              <a:rPr lang="en-IE" sz="1100" i="1" dirty="0">
                <a:solidFill>
                  <a:srgbClr val="007993"/>
                </a:solidFill>
              </a:rPr>
              <a:t>the current academic year, about how often have you done each of the following</a:t>
            </a:r>
            <a:r>
              <a:rPr lang="en-IE" sz="1100" i="1" dirty="0" smtClean="0">
                <a:solidFill>
                  <a:srgbClr val="007993"/>
                </a:solidFill>
              </a:rPr>
              <a:t>?)</a:t>
            </a:r>
            <a:endParaRPr lang="en-IE" sz="1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4185128"/>
              </p:ext>
            </p:extLst>
          </p:nvPr>
        </p:nvGraphicFramePr>
        <p:xfrm>
          <a:off x="127321" y="1880338"/>
          <a:ext cx="3014050" cy="34273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65387" y="5630337"/>
            <a:ext cx="6483922" cy="307777"/>
          </a:xfrm>
          <a:prstGeom prst="rect">
            <a:avLst/>
          </a:prstGeom>
          <a:solidFill>
            <a:schemeClr val="accent6">
              <a:lumMod val="20000"/>
              <a:lumOff val="80000"/>
            </a:schemeClr>
          </a:solidFill>
        </p:spPr>
        <p:txBody>
          <a:bodyPr wrap="square" rtlCol="0">
            <a:spAutoFit/>
          </a:bodyPr>
          <a:lstStyle/>
          <a:p>
            <a:r>
              <a:rPr lang="en-IE" sz="1400" dirty="0" smtClean="0">
                <a:solidFill>
                  <a:schemeClr val="tx1">
                    <a:lumMod val="50000"/>
                  </a:schemeClr>
                </a:solidFill>
              </a:rPr>
              <a:t>65% of IT Sligo </a:t>
            </a:r>
            <a:r>
              <a:rPr lang="en-IE" sz="1400" dirty="0">
                <a:solidFill>
                  <a:schemeClr val="tx1">
                    <a:lumMod val="50000"/>
                  </a:schemeClr>
                </a:solidFill>
              </a:rPr>
              <a:t>students </a:t>
            </a:r>
            <a:r>
              <a:rPr lang="en-IE" sz="1400" dirty="0" smtClean="0">
                <a:solidFill>
                  <a:schemeClr val="tx1">
                    <a:lumMod val="50000"/>
                  </a:schemeClr>
                </a:solidFill>
              </a:rPr>
              <a:t>selected </a:t>
            </a:r>
            <a:r>
              <a:rPr lang="en-IE" sz="1400" dirty="0">
                <a:solidFill>
                  <a:schemeClr val="tx1">
                    <a:lumMod val="50000"/>
                  </a:schemeClr>
                </a:solidFill>
              </a:rPr>
              <a:t>Often or Very Often, </a:t>
            </a:r>
            <a:r>
              <a:rPr lang="en-IE" sz="1400" dirty="0" smtClean="0">
                <a:solidFill>
                  <a:schemeClr val="tx1">
                    <a:lumMod val="50000"/>
                  </a:schemeClr>
                </a:solidFill>
              </a:rPr>
              <a:t>(</a:t>
            </a:r>
            <a:r>
              <a:rPr lang="en-IE" sz="1400" dirty="0" smtClean="0">
                <a:solidFill>
                  <a:schemeClr val="accent1"/>
                </a:solidFill>
              </a:rPr>
              <a:t>All IOT’s </a:t>
            </a:r>
            <a:r>
              <a:rPr lang="en-IE" sz="1400" dirty="0" smtClean="0">
                <a:solidFill>
                  <a:schemeClr val="tx1">
                    <a:lumMod val="50000"/>
                  </a:schemeClr>
                </a:solidFill>
              </a:rPr>
              <a:t>65%)</a:t>
            </a:r>
            <a:endParaRPr lang="en-IE" sz="1400" dirty="0">
              <a:solidFill>
                <a:schemeClr val="tx1">
                  <a:lumMod val="50000"/>
                </a:schemeClr>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2289247932"/>
              </p:ext>
            </p:extLst>
          </p:nvPr>
        </p:nvGraphicFramePr>
        <p:xfrm>
          <a:off x="3141371" y="1880338"/>
          <a:ext cx="3014050" cy="3427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1159309700"/>
              </p:ext>
            </p:extLst>
          </p:nvPr>
        </p:nvGraphicFramePr>
        <p:xfrm>
          <a:off x="6091093" y="1880338"/>
          <a:ext cx="3014050" cy="3427312"/>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p:cNvCxnSpPr/>
          <p:nvPr/>
        </p:nvCxnSpPr>
        <p:spPr>
          <a:xfrm>
            <a:off x="3039799" y="1943897"/>
            <a:ext cx="0" cy="3405869"/>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a:off x="5998461" y="1943897"/>
            <a:ext cx="0" cy="3405869"/>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p:cNvSpPr txBox="1"/>
          <p:nvPr/>
        </p:nvSpPr>
        <p:spPr>
          <a:xfrm>
            <a:off x="3081840" y="1393471"/>
            <a:ext cx="2873686" cy="369332"/>
          </a:xfrm>
          <a:prstGeom prst="rect">
            <a:avLst/>
          </a:prstGeom>
          <a:noFill/>
        </p:spPr>
        <p:txBody>
          <a:bodyPr wrap="square" rtlCol="0">
            <a:spAutoFit/>
          </a:bodyPr>
          <a:lstStyle/>
          <a:p>
            <a:r>
              <a:rPr lang="en-IE" dirty="0" smtClean="0"/>
              <a:t>IT </a:t>
            </a:r>
            <a:r>
              <a:rPr lang="en-IE" dirty="0"/>
              <a:t>Sligo / All ISSE / IOT’s:</a:t>
            </a:r>
          </a:p>
        </p:txBody>
      </p:sp>
    </p:spTree>
    <p:extLst>
      <p:ext uri="{BB962C8B-B14F-4D97-AF65-F5344CB8AC3E}">
        <p14:creationId xmlns:p14="http://schemas.microsoft.com/office/powerpoint/2010/main" val="203952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14035"/>
            <a:ext cx="8075240" cy="601859"/>
          </a:xfrm>
        </p:spPr>
        <p:txBody>
          <a:bodyPr/>
          <a:lstStyle/>
          <a:p>
            <a:r>
              <a:rPr lang="en-IE" dirty="0" smtClean="0"/>
              <a:t>IT Sligo 3 Year Comparison</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8742298"/>
              </p:ext>
            </p:extLst>
          </p:nvPr>
        </p:nvGraphicFramePr>
        <p:xfrm>
          <a:off x="755576" y="1330036"/>
          <a:ext cx="7610658" cy="40555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75967" y="5418549"/>
            <a:ext cx="5969875" cy="307777"/>
          </a:xfrm>
          <a:prstGeom prst="rect">
            <a:avLst/>
          </a:prstGeom>
          <a:solidFill>
            <a:schemeClr val="accent6">
              <a:lumMod val="20000"/>
              <a:lumOff val="80000"/>
            </a:schemeClr>
          </a:solidFill>
        </p:spPr>
        <p:txBody>
          <a:bodyPr wrap="square" rtlCol="0">
            <a:spAutoFit/>
          </a:bodyPr>
          <a:lstStyle/>
          <a:p>
            <a:r>
              <a:rPr lang="en-IE" sz="1400" dirty="0" smtClean="0">
                <a:solidFill>
                  <a:schemeClr val="tx1">
                    <a:lumMod val="50000"/>
                  </a:schemeClr>
                </a:solidFill>
              </a:rPr>
              <a:t>Slight increase seen from 2018 to 2019 – 64% to 65% in very often/often</a:t>
            </a:r>
            <a:endParaRPr lang="en-IE" sz="1400" dirty="0">
              <a:solidFill>
                <a:schemeClr val="tx1">
                  <a:lumMod val="50000"/>
                </a:schemeClr>
              </a:solidFill>
            </a:endParaRPr>
          </a:p>
        </p:txBody>
      </p:sp>
    </p:spTree>
    <p:extLst>
      <p:ext uri="{BB962C8B-B14F-4D97-AF65-F5344CB8AC3E}">
        <p14:creationId xmlns:p14="http://schemas.microsoft.com/office/powerpoint/2010/main" val="33230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7321" y="1095509"/>
            <a:ext cx="8823041" cy="4509102"/>
          </a:xfrm>
          <a:prstGeom prst="rect">
            <a:avLst/>
          </a:prstGeom>
          <a:noFill/>
          <a:ln>
            <a:solidFill>
              <a:srgbClr val="702B74"/>
            </a:solidFill>
          </a:ln>
        </p:spPr>
        <p:txBody>
          <a:bodyPr wrap="square" rtlCol="0">
            <a:spAutoFit/>
          </a:bodyPr>
          <a:lstStyle/>
          <a:p>
            <a:endParaRPr lang="en-IE" dirty="0"/>
          </a:p>
        </p:txBody>
      </p:sp>
      <p:graphicFrame>
        <p:nvGraphicFramePr>
          <p:cNvPr id="5" name="Content Placeholder 3"/>
          <p:cNvGraphicFramePr>
            <a:graphicFrameLocks/>
          </p:cNvGraphicFramePr>
          <p:nvPr>
            <p:extLst>
              <p:ext uri="{D42A27DB-BD31-4B8C-83A1-F6EECF244321}">
                <p14:modId xmlns:p14="http://schemas.microsoft.com/office/powerpoint/2010/main" val="274373572"/>
              </p:ext>
            </p:extLst>
          </p:nvPr>
        </p:nvGraphicFramePr>
        <p:xfrm>
          <a:off x="591587" y="1427111"/>
          <a:ext cx="2669627" cy="411933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795528" y="164387"/>
            <a:ext cx="7662671" cy="624574"/>
          </a:xfrm>
        </p:spPr>
        <p:txBody>
          <a:bodyPr>
            <a:normAutofit/>
          </a:bodyPr>
          <a:lstStyle/>
          <a:p>
            <a:r>
              <a:rPr lang="en-IE" sz="2400" dirty="0" smtClean="0"/>
              <a:t>Q: </a:t>
            </a:r>
            <a:r>
              <a:rPr lang="en-IE" sz="2400" b="0" dirty="0"/>
              <a:t>Quality of Interaction with Academic </a:t>
            </a:r>
            <a:r>
              <a:rPr lang="en-IE" sz="2400" b="0" dirty="0" smtClean="0"/>
              <a:t>Staff</a:t>
            </a:r>
            <a:endParaRPr lang="en-IE" sz="2400" dirty="0"/>
          </a:p>
        </p:txBody>
      </p:sp>
      <p:graphicFrame>
        <p:nvGraphicFramePr>
          <p:cNvPr id="11" name="Content Placeholder 3"/>
          <p:cNvGraphicFramePr>
            <a:graphicFrameLocks/>
          </p:cNvGraphicFramePr>
          <p:nvPr>
            <p:extLst>
              <p:ext uri="{D42A27DB-BD31-4B8C-83A1-F6EECF244321}">
                <p14:modId xmlns:p14="http://schemas.microsoft.com/office/powerpoint/2010/main" val="736704621"/>
              </p:ext>
            </p:extLst>
          </p:nvPr>
        </p:nvGraphicFramePr>
        <p:xfrm>
          <a:off x="3261214" y="1427111"/>
          <a:ext cx="2813765" cy="411933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84090" y="5445221"/>
            <a:ext cx="7885544" cy="523220"/>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62% of IT Sligo students report positive quality of interaction with academic staff (All IOT’s 69%), this is a </a:t>
            </a:r>
            <a:r>
              <a:rPr lang="en-IE" sz="1400" b="1" u="sng" dirty="0" smtClean="0">
                <a:solidFill>
                  <a:prstClr val="black"/>
                </a:solidFill>
              </a:rPr>
              <a:t>Decrease from 2018 @ 65%</a:t>
            </a:r>
            <a:endParaRPr lang="en-IE" sz="1400" b="1" u="sng" dirty="0">
              <a:solidFill>
                <a:prstClr val="black"/>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3657212112"/>
              </p:ext>
            </p:extLst>
          </p:nvPr>
        </p:nvGraphicFramePr>
        <p:xfrm>
          <a:off x="6074979" y="1423292"/>
          <a:ext cx="2813765" cy="4119336"/>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Connector 12"/>
          <p:cNvCxnSpPr/>
          <p:nvPr/>
        </p:nvCxnSpPr>
        <p:spPr>
          <a:xfrm>
            <a:off x="3155413" y="1567487"/>
            <a:ext cx="0" cy="3405869"/>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a:off x="5966930" y="1567487"/>
            <a:ext cx="0" cy="3405869"/>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p:cNvSpPr txBox="1"/>
          <p:nvPr/>
        </p:nvSpPr>
        <p:spPr>
          <a:xfrm>
            <a:off x="3093244" y="1146889"/>
            <a:ext cx="2873686" cy="369332"/>
          </a:xfrm>
          <a:prstGeom prst="rect">
            <a:avLst/>
          </a:prstGeom>
          <a:noFill/>
        </p:spPr>
        <p:txBody>
          <a:bodyPr wrap="square" rtlCol="0">
            <a:spAutoFit/>
          </a:bodyPr>
          <a:lstStyle/>
          <a:p>
            <a:r>
              <a:rPr lang="en-IE" dirty="0" smtClean="0"/>
              <a:t>IT </a:t>
            </a:r>
            <a:r>
              <a:rPr lang="en-IE" dirty="0"/>
              <a:t>Sligo / All ISSE / IOT’s:</a:t>
            </a:r>
          </a:p>
        </p:txBody>
      </p:sp>
    </p:spTree>
    <p:extLst>
      <p:ext uri="{BB962C8B-B14F-4D97-AF65-F5344CB8AC3E}">
        <p14:creationId xmlns:p14="http://schemas.microsoft.com/office/powerpoint/2010/main" val="333432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0" dirty="0" smtClean="0"/>
              <a:t>IT Sligo 3 Year Comparison</a:t>
            </a:r>
            <a:endParaRPr lang="en-IE" b="0" dirty="0"/>
          </a:p>
        </p:txBody>
      </p:sp>
      <p:sp>
        <p:nvSpPr>
          <p:cNvPr id="5" name="TextBox 4"/>
          <p:cNvSpPr txBox="1"/>
          <p:nvPr/>
        </p:nvSpPr>
        <p:spPr>
          <a:xfrm>
            <a:off x="572656" y="5264730"/>
            <a:ext cx="7885544" cy="523220"/>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Over the last 3 year period the students quality of interactions with academic staff has </a:t>
            </a:r>
            <a:r>
              <a:rPr lang="en-IE" sz="1400" b="1" dirty="0" smtClean="0">
                <a:solidFill>
                  <a:prstClr val="black"/>
                </a:solidFill>
              </a:rPr>
              <a:t>decreased (71%-62%) </a:t>
            </a:r>
            <a:r>
              <a:rPr lang="en-IE" sz="1400" dirty="0" smtClean="0">
                <a:solidFill>
                  <a:prstClr val="black"/>
                </a:solidFill>
              </a:rPr>
              <a:t>with sectoral average at 68%. </a:t>
            </a:r>
            <a:endParaRPr lang="en-IE" sz="1400" dirty="0">
              <a:solidFill>
                <a:prstClr val="black"/>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3171400868"/>
              </p:ext>
            </p:extLst>
          </p:nvPr>
        </p:nvGraphicFramePr>
        <p:xfrm>
          <a:off x="2129958" y="1171711"/>
          <a:ext cx="5164694" cy="39346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398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7321" y="1095509"/>
            <a:ext cx="8823041" cy="4509102"/>
          </a:xfrm>
          <a:prstGeom prst="rect">
            <a:avLst/>
          </a:prstGeom>
          <a:noFill/>
          <a:ln>
            <a:solidFill>
              <a:srgbClr val="702B74"/>
            </a:solidFill>
          </a:ln>
        </p:spPr>
        <p:txBody>
          <a:bodyPr wrap="square" rtlCol="0">
            <a:spAutoFit/>
          </a:bodyPr>
          <a:lstStyle/>
          <a:p>
            <a:endParaRPr lang="en-IE" dirty="0"/>
          </a:p>
        </p:txBody>
      </p:sp>
      <p:sp>
        <p:nvSpPr>
          <p:cNvPr id="5" name="Title 1"/>
          <p:cNvSpPr>
            <a:spLocks noGrp="1"/>
          </p:cNvSpPr>
          <p:nvPr>
            <p:ph type="title"/>
          </p:nvPr>
        </p:nvSpPr>
        <p:spPr>
          <a:xfrm>
            <a:off x="1018874" y="228741"/>
            <a:ext cx="7662671" cy="536619"/>
          </a:xfrm>
        </p:spPr>
        <p:txBody>
          <a:bodyPr>
            <a:normAutofit/>
          </a:bodyPr>
          <a:lstStyle/>
          <a:p>
            <a:r>
              <a:rPr lang="en-IE" sz="2400" dirty="0" smtClean="0"/>
              <a:t>Q: </a:t>
            </a:r>
            <a:r>
              <a:rPr lang="en-IE" sz="2400" b="0" dirty="0" smtClean="0"/>
              <a:t>Quality of Interaction with Support Services</a:t>
            </a:r>
            <a:endParaRPr lang="en-IE" sz="2400" b="0" dirty="0"/>
          </a:p>
        </p:txBody>
      </p:sp>
      <p:graphicFrame>
        <p:nvGraphicFramePr>
          <p:cNvPr id="8" name="Content Placeholder 3"/>
          <p:cNvGraphicFramePr>
            <a:graphicFrameLocks/>
          </p:cNvGraphicFramePr>
          <p:nvPr>
            <p:extLst>
              <p:ext uri="{D42A27DB-BD31-4B8C-83A1-F6EECF244321}">
                <p14:modId xmlns:p14="http://schemas.microsoft.com/office/powerpoint/2010/main" val="2169532191"/>
              </p:ext>
            </p:extLst>
          </p:nvPr>
        </p:nvGraphicFramePr>
        <p:xfrm>
          <a:off x="300943" y="1166648"/>
          <a:ext cx="3291563" cy="43111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68222" y="5442959"/>
            <a:ext cx="7813323" cy="523220"/>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71% of IT Sligo students report positive quality of interaction with support services staff, which is lower than sectorial average @ 73%.  This has decreased from 73% in 2018.</a:t>
            </a:r>
          </a:p>
        </p:txBody>
      </p:sp>
      <p:graphicFrame>
        <p:nvGraphicFramePr>
          <p:cNvPr id="10" name="Content Placeholder 3"/>
          <p:cNvGraphicFramePr>
            <a:graphicFrameLocks/>
          </p:cNvGraphicFramePr>
          <p:nvPr>
            <p:extLst>
              <p:ext uri="{D42A27DB-BD31-4B8C-83A1-F6EECF244321}">
                <p14:modId xmlns:p14="http://schemas.microsoft.com/office/powerpoint/2010/main" val="501090103"/>
              </p:ext>
            </p:extLst>
          </p:nvPr>
        </p:nvGraphicFramePr>
        <p:xfrm>
          <a:off x="3129101" y="1184195"/>
          <a:ext cx="2893327" cy="4258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273804182"/>
              </p:ext>
            </p:extLst>
          </p:nvPr>
        </p:nvGraphicFramePr>
        <p:xfrm>
          <a:off x="5873792" y="1175422"/>
          <a:ext cx="2893327" cy="4258764"/>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p:cNvCxnSpPr/>
          <p:nvPr/>
        </p:nvCxnSpPr>
        <p:spPr>
          <a:xfrm>
            <a:off x="2966227" y="1765221"/>
            <a:ext cx="0" cy="3405869"/>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5683151" y="1686393"/>
            <a:ext cx="0" cy="3405869"/>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2472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IE" b="0" dirty="0" smtClean="0"/>
              <a:t>IT Sligo 3 Year Comparison</a:t>
            </a:r>
            <a:endParaRPr lang="en-IE" b="0" dirty="0"/>
          </a:p>
        </p:txBody>
      </p:sp>
      <p:sp>
        <p:nvSpPr>
          <p:cNvPr id="6" name="TextBox 5"/>
          <p:cNvSpPr txBox="1"/>
          <p:nvPr/>
        </p:nvSpPr>
        <p:spPr>
          <a:xfrm>
            <a:off x="831874" y="5590176"/>
            <a:ext cx="7589977" cy="523220"/>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Showing a decrease in quality of Interaction with support services over the past 3 years 74% to 71%</a:t>
            </a:r>
            <a:endParaRPr lang="en-IE" sz="1400" dirty="0">
              <a:solidFill>
                <a:prstClr val="black"/>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1744261477"/>
              </p:ext>
            </p:extLst>
          </p:nvPr>
        </p:nvGraphicFramePr>
        <p:xfrm>
          <a:off x="1613044" y="1279042"/>
          <a:ext cx="5424754" cy="3841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721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2400" dirty="0" smtClean="0"/>
              <a:t>Q: Providing Support to help students succeed academically </a:t>
            </a:r>
            <a:r>
              <a:rPr lang="en-IE" sz="1000" i="1" dirty="0"/>
              <a:t>(Q: How much does your institution emphasise</a:t>
            </a:r>
            <a:r>
              <a:rPr lang="en-IE" sz="1000" i="1" dirty="0" smtClean="0"/>
              <a:t>?)</a:t>
            </a:r>
            <a:endParaRPr lang="en-IE" sz="1000" dirty="0"/>
          </a:p>
        </p:txBody>
      </p:sp>
      <p:sp>
        <p:nvSpPr>
          <p:cNvPr id="6" name="TextBox 5"/>
          <p:cNvSpPr txBox="1"/>
          <p:nvPr/>
        </p:nvSpPr>
        <p:spPr>
          <a:xfrm>
            <a:off x="868223" y="5362514"/>
            <a:ext cx="7008090" cy="523220"/>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2018 - 52% of IT Sligo students selected “very much” or “quite a bit”, lower than all</a:t>
            </a:r>
            <a:r>
              <a:rPr lang="en-IE" sz="1400" dirty="0" smtClean="0">
                <a:solidFill>
                  <a:srgbClr val="000000"/>
                </a:solidFill>
              </a:rPr>
              <a:t> </a:t>
            </a:r>
            <a:r>
              <a:rPr lang="en-IE" sz="1400" dirty="0">
                <a:solidFill>
                  <a:srgbClr val="000000"/>
                </a:solidFill>
              </a:rPr>
              <a:t>IOT’s </a:t>
            </a:r>
            <a:r>
              <a:rPr lang="en-IE" sz="1400" dirty="0" smtClean="0">
                <a:solidFill>
                  <a:prstClr val="black"/>
                </a:solidFill>
              </a:rPr>
              <a:t>59%.</a:t>
            </a:r>
            <a:endParaRPr lang="en-IE" sz="1400" dirty="0">
              <a:solidFill>
                <a:prstClr val="black"/>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3229770073"/>
              </p:ext>
            </p:extLst>
          </p:nvPr>
        </p:nvGraphicFramePr>
        <p:xfrm>
          <a:off x="128558" y="1273634"/>
          <a:ext cx="3046246" cy="2802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686287620"/>
              </p:ext>
            </p:extLst>
          </p:nvPr>
        </p:nvGraphicFramePr>
        <p:xfrm>
          <a:off x="3007679" y="1321668"/>
          <a:ext cx="3015789" cy="2754318"/>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p:cNvPicPr>
            <a:picLocks noChangeAspect="1"/>
          </p:cNvPicPr>
          <p:nvPr/>
        </p:nvPicPr>
        <p:blipFill>
          <a:blip r:embed="rId5"/>
          <a:stretch>
            <a:fillRect/>
          </a:stretch>
        </p:blipFill>
        <p:spPr>
          <a:xfrm>
            <a:off x="1407143" y="4075986"/>
            <a:ext cx="775692" cy="834894"/>
          </a:xfrm>
          <a:prstGeom prst="rect">
            <a:avLst/>
          </a:prstGeom>
        </p:spPr>
      </p:pic>
      <p:graphicFrame>
        <p:nvGraphicFramePr>
          <p:cNvPr id="10" name="Content Placeholder 3"/>
          <p:cNvGraphicFramePr>
            <a:graphicFrameLocks/>
          </p:cNvGraphicFramePr>
          <p:nvPr>
            <p:extLst>
              <p:ext uri="{D42A27DB-BD31-4B8C-83A1-F6EECF244321}">
                <p14:modId xmlns:p14="http://schemas.microsoft.com/office/powerpoint/2010/main" val="2443992479"/>
              </p:ext>
            </p:extLst>
          </p:nvPr>
        </p:nvGraphicFramePr>
        <p:xfrm>
          <a:off x="5849707" y="1321669"/>
          <a:ext cx="3183955" cy="2754317"/>
        </p:xfrm>
        <a:graphic>
          <a:graphicData uri="http://schemas.openxmlformats.org/drawingml/2006/chart">
            <c:chart xmlns:c="http://schemas.openxmlformats.org/drawingml/2006/chart" xmlns:r="http://schemas.openxmlformats.org/officeDocument/2006/relationships" r:id="rId6"/>
          </a:graphicData>
        </a:graphic>
      </p:graphicFrame>
      <p:cxnSp>
        <p:nvCxnSpPr>
          <p:cNvPr id="13" name="Straight Connector 12"/>
          <p:cNvCxnSpPr/>
          <p:nvPr/>
        </p:nvCxnSpPr>
        <p:spPr>
          <a:xfrm>
            <a:off x="5858424" y="2065677"/>
            <a:ext cx="0" cy="313133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p:nvPr/>
        </p:nvCxnSpPr>
        <p:spPr>
          <a:xfrm>
            <a:off x="3021990" y="2065677"/>
            <a:ext cx="0" cy="313133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Picture 15"/>
          <p:cNvPicPr>
            <a:picLocks noChangeAspect="1"/>
          </p:cNvPicPr>
          <p:nvPr/>
        </p:nvPicPr>
        <p:blipFill>
          <a:blip r:embed="rId5"/>
          <a:stretch>
            <a:fillRect/>
          </a:stretch>
        </p:blipFill>
        <p:spPr>
          <a:xfrm>
            <a:off x="4180113" y="4075986"/>
            <a:ext cx="775692" cy="834894"/>
          </a:xfrm>
          <a:prstGeom prst="rect">
            <a:avLst/>
          </a:prstGeom>
        </p:spPr>
      </p:pic>
      <p:pic>
        <p:nvPicPr>
          <p:cNvPr id="17" name="Picture 16"/>
          <p:cNvPicPr>
            <a:picLocks noChangeAspect="1"/>
          </p:cNvPicPr>
          <p:nvPr/>
        </p:nvPicPr>
        <p:blipFill>
          <a:blip r:embed="rId5"/>
          <a:stretch>
            <a:fillRect/>
          </a:stretch>
        </p:blipFill>
        <p:spPr>
          <a:xfrm>
            <a:off x="7121897" y="4110173"/>
            <a:ext cx="775692" cy="834894"/>
          </a:xfrm>
          <a:prstGeom prst="rect">
            <a:avLst/>
          </a:prstGeom>
        </p:spPr>
      </p:pic>
      <p:sp>
        <p:nvSpPr>
          <p:cNvPr id="14" name="TextBox 14"/>
          <p:cNvSpPr txBox="1"/>
          <p:nvPr/>
        </p:nvSpPr>
        <p:spPr>
          <a:xfrm>
            <a:off x="3033594" y="1218209"/>
            <a:ext cx="287368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1800" dirty="0" smtClean="0"/>
              <a:t>IT </a:t>
            </a:r>
            <a:r>
              <a:rPr lang="en-IE" sz="1800" dirty="0"/>
              <a:t>Sligo / All ISSE / </a:t>
            </a:r>
            <a:r>
              <a:rPr lang="en-IE" sz="1800" dirty="0" smtClean="0"/>
              <a:t>IOT’s</a:t>
            </a:r>
            <a:endParaRPr lang="en-IE" sz="1800" dirty="0"/>
          </a:p>
        </p:txBody>
      </p:sp>
    </p:spTree>
    <p:extLst>
      <p:ext uri="{BB962C8B-B14F-4D97-AF65-F5344CB8AC3E}">
        <p14:creationId xmlns:p14="http://schemas.microsoft.com/office/powerpoint/2010/main" val="257757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458952"/>
              </p:ext>
            </p:extLst>
          </p:nvPr>
        </p:nvGraphicFramePr>
        <p:xfrm>
          <a:off x="308225" y="1237673"/>
          <a:ext cx="8393986" cy="394485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795528" y="274638"/>
            <a:ext cx="7662671" cy="703770"/>
          </a:xfrm>
          <a:prstGeom prst="rect">
            <a:avLst/>
          </a:prstGeom>
        </p:spPr>
        <p:txBody>
          <a:bodyPr vert="horz" lIns="0" tIns="45720" rIns="91440" bIns="45720" rtlCol="0" anchor="b" anchorCtr="0">
            <a:norm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IE" dirty="0" smtClean="0"/>
              <a:t>IT Sligo 3 Year Comparison</a:t>
            </a:r>
            <a:endParaRPr lang="en-IE" dirty="0"/>
          </a:p>
        </p:txBody>
      </p:sp>
      <p:sp>
        <p:nvSpPr>
          <p:cNvPr id="6" name="TextBox 5"/>
          <p:cNvSpPr txBox="1"/>
          <p:nvPr/>
        </p:nvSpPr>
        <p:spPr>
          <a:xfrm>
            <a:off x="932878" y="5226260"/>
            <a:ext cx="5888336" cy="307777"/>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Mixed trend in </a:t>
            </a:r>
            <a:r>
              <a:rPr lang="en-IE" sz="1400" dirty="0">
                <a:solidFill>
                  <a:prstClr val="black"/>
                </a:solidFill>
              </a:rPr>
              <a:t>“very much” or “</a:t>
            </a:r>
            <a:r>
              <a:rPr lang="en-IE" sz="1400" dirty="0" smtClean="0">
                <a:solidFill>
                  <a:prstClr val="black"/>
                </a:solidFill>
              </a:rPr>
              <a:t>quite </a:t>
            </a:r>
            <a:r>
              <a:rPr lang="en-IE" sz="1400" dirty="0">
                <a:solidFill>
                  <a:prstClr val="black"/>
                </a:solidFill>
              </a:rPr>
              <a:t>a bit”, </a:t>
            </a:r>
            <a:r>
              <a:rPr lang="en-IE" sz="1400" dirty="0" smtClean="0">
                <a:solidFill>
                  <a:prstClr val="black"/>
                </a:solidFill>
              </a:rPr>
              <a:t>average of 56% 2013 – 2018</a:t>
            </a:r>
            <a:endParaRPr lang="en-IE" sz="1400" dirty="0">
              <a:solidFill>
                <a:prstClr val="black"/>
              </a:solidFill>
            </a:endParaRPr>
          </a:p>
        </p:txBody>
      </p:sp>
    </p:spTree>
    <p:extLst>
      <p:ext uri="{BB962C8B-B14F-4D97-AF65-F5344CB8AC3E}">
        <p14:creationId xmlns:p14="http://schemas.microsoft.com/office/powerpoint/2010/main" val="312617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IE" dirty="0" smtClean="0"/>
              <a:t>Participation Rates</a:t>
            </a:r>
            <a:endParaRPr lang="en-IE" dirty="0"/>
          </a:p>
        </p:txBody>
      </p:sp>
      <p:cxnSp>
        <p:nvCxnSpPr>
          <p:cNvPr id="4" name="Straight Connector 3"/>
          <p:cNvCxnSpPr/>
          <p:nvPr/>
        </p:nvCxnSpPr>
        <p:spPr>
          <a:xfrm>
            <a:off x="803650" y="1023114"/>
            <a:ext cx="7654550" cy="0"/>
          </a:xfrm>
          <a:prstGeom prst="line">
            <a:avLst/>
          </a:prstGeom>
          <a:ln>
            <a:solidFill>
              <a:srgbClr val="E1CD25"/>
            </a:solidFill>
          </a:ln>
          <a:effectLst/>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803650" y="5997190"/>
            <a:ext cx="7654550" cy="0"/>
          </a:xfrm>
          <a:prstGeom prst="line">
            <a:avLst/>
          </a:prstGeom>
          <a:ln>
            <a:solidFill>
              <a:srgbClr val="E1CD25"/>
            </a:solidFill>
          </a:ln>
          <a:effectLst/>
        </p:spPr>
        <p:style>
          <a:lnRef idx="3">
            <a:schemeClr val="dk1"/>
          </a:lnRef>
          <a:fillRef idx="0">
            <a:schemeClr val="dk1"/>
          </a:fillRef>
          <a:effectRef idx="2">
            <a:schemeClr val="dk1"/>
          </a:effectRef>
          <a:fontRef idx="minor">
            <a:schemeClr val="tx1"/>
          </a:fontRef>
        </p:style>
      </p:cxnSp>
      <p:pic>
        <p:nvPicPr>
          <p:cNvPr id="8" name="Picture 7" descr="Student_illustration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236" y="115575"/>
            <a:ext cx="1014703" cy="907540"/>
          </a:xfrm>
          <a:prstGeom prst="rect">
            <a:avLst/>
          </a:prstGeom>
        </p:spPr>
      </p:pic>
      <p:pic>
        <p:nvPicPr>
          <p:cNvPr id="13" name="Picture 12" descr="Student_survey_02-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50" y="6181402"/>
            <a:ext cx="987014" cy="470952"/>
          </a:xfrm>
          <a:prstGeom prst="rect">
            <a:avLst/>
          </a:prstGeom>
        </p:spPr>
      </p:pic>
      <p:sp>
        <p:nvSpPr>
          <p:cNvPr id="15" name="TextBox 14"/>
          <p:cNvSpPr txBox="1"/>
          <p:nvPr/>
        </p:nvSpPr>
        <p:spPr>
          <a:xfrm>
            <a:off x="960666" y="2970436"/>
            <a:ext cx="2828311" cy="954107"/>
          </a:xfrm>
          <a:prstGeom prst="rect">
            <a:avLst/>
          </a:prstGeom>
          <a:noFill/>
        </p:spPr>
        <p:txBody>
          <a:bodyPr wrap="square" rtlCol="0">
            <a:spAutoFit/>
          </a:bodyPr>
          <a:lstStyle/>
          <a:p>
            <a:r>
              <a:rPr lang="en-IE" sz="1400" b="1" dirty="0">
                <a:solidFill>
                  <a:schemeClr val="accent2"/>
                </a:solidFill>
                <a:latin typeface="Times New Roman" pitchFamily="18" charset="0"/>
                <a:cs typeface="Times New Roman" pitchFamily="18" charset="0"/>
              </a:rPr>
              <a:t>Students Targeted: </a:t>
            </a:r>
          </a:p>
          <a:p>
            <a:pPr marL="285750" indent="-285750">
              <a:buFont typeface="Arial" pitchFamily="34" charset="0"/>
              <a:buChar char="•"/>
            </a:pPr>
            <a:r>
              <a:rPr lang="en-IE" sz="1400" dirty="0" smtClean="0">
                <a:solidFill>
                  <a:schemeClr val="accent2"/>
                </a:solidFill>
                <a:latin typeface="Times New Roman" pitchFamily="18" charset="0"/>
                <a:cs typeface="Times New Roman" pitchFamily="18" charset="0"/>
              </a:rPr>
              <a:t>1st </a:t>
            </a:r>
            <a:r>
              <a:rPr lang="en-IE" sz="1400" dirty="0">
                <a:solidFill>
                  <a:schemeClr val="accent2"/>
                </a:solidFill>
                <a:latin typeface="Times New Roman" pitchFamily="18" charset="0"/>
                <a:cs typeface="Times New Roman" pitchFamily="18" charset="0"/>
              </a:rPr>
              <a:t>year Undergraduate</a:t>
            </a:r>
          </a:p>
          <a:p>
            <a:pPr marL="285750" indent="-285750">
              <a:buFont typeface="Arial" pitchFamily="34" charset="0"/>
              <a:buChar char="•"/>
            </a:pPr>
            <a:r>
              <a:rPr lang="en-IE" sz="1400" dirty="0">
                <a:solidFill>
                  <a:schemeClr val="accent2"/>
                </a:solidFill>
                <a:latin typeface="Times New Roman" pitchFamily="18" charset="0"/>
                <a:cs typeface="Times New Roman" pitchFamily="18" charset="0"/>
              </a:rPr>
              <a:t>Final Year </a:t>
            </a:r>
            <a:r>
              <a:rPr lang="en-IE" sz="1400" dirty="0" smtClean="0">
                <a:solidFill>
                  <a:schemeClr val="accent2"/>
                </a:solidFill>
                <a:latin typeface="Times New Roman" pitchFamily="18" charset="0"/>
                <a:cs typeface="Times New Roman" pitchFamily="18" charset="0"/>
              </a:rPr>
              <a:t>Undergraduate</a:t>
            </a:r>
          </a:p>
          <a:p>
            <a:pPr marL="285750" indent="-285750">
              <a:buFont typeface="Arial" pitchFamily="34" charset="0"/>
              <a:buChar char="•"/>
            </a:pPr>
            <a:r>
              <a:rPr lang="en-IE" sz="1400" dirty="0" smtClean="0">
                <a:solidFill>
                  <a:schemeClr val="accent2"/>
                </a:solidFill>
                <a:latin typeface="Times New Roman" pitchFamily="18" charset="0"/>
                <a:cs typeface="Times New Roman" pitchFamily="18" charset="0"/>
              </a:rPr>
              <a:t>Post Graduate Taught </a:t>
            </a:r>
            <a:endParaRPr lang="en-IE" sz="1400" dirty="0">
              <a:solidFill>
                <a:schemeClr val="accent2"/>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62343461"/>
              </p:ext>
            </p:extLst>
          </p:nvPr>
        </p:nvGraphicFramePr>
        <p:xfrm>
          <a:off x="960666" y="1559362"/>
          <a:ext cx="4198825" cy="1112520"/>
        </p:xfrm>
        <a:graphic>
          <a:graphicData uri="http://schemas.openxmlformats.org/drawingml/2006/table">
            <a:tbl>
              <a:tblPr firstRow="1" bandRow="1">
                <a:tableStyleId>{93296810-A885-4BE3-A3E7-6D5BEEA58F35}</a:tableStyleId>
              </a:tblPr>
              <a:tblGrid>
                <a:gridCol w="1467224">
                  <a:extLst>
                    <a:ext uri="{9D8B030D-6E8A-4147-A177-3AD203B41FA5}">
                      <a16:colId xmlns:a16="http://schemas.microsoft.com/office/drawing/2014/main" val="1421366776"/>
                    </a:ext>
                  </a:extLst>
                </a:gridCol>
                <a:gridCol w="945931">
                  <a:extLst>
                    <a:ext uri="{9D8B030D-6E8A-4147-A177-3AD203B41FA5}">
                      <a16:colId xmlns:a16="http://schemas.microsoft.com/office/drawing/2014/main" val="3124371944"/>
                    </a:ext>
                  </a:extLst>
                </a:gridCol>
                <a:gridCol w="903890">
                  <a:extLst>
                    <a:ext uri="{9D8B030D-6E8A-4147-A177-3AD203B41FA5}">
                      <a16:colId xmlns:a16="http://schemas.microsoft.com/office/drawing/2014/main" val="4044922698"/>
                    </a:ext>
                  </a:extLst>
                </a:gridCol>
                <a:gridCol w="881780">
                  <a:extLst>
                    <a:ext uri="{9D8B030D-6E8A-4147-A177-3AD203B41FA5}">
                      <a16:colId xmlns:a16="http://schemas.microsoft.com/office/drawing/2014/main" val="3714007181"/>
                    </a:ext>
                  </a:extLst>
                </a:gridCol>
              </a:tblGrid>
              <a:tr h="370840">
                <a:tc>
                  <a:txBody>
                    <a:bodyPr/>
                    <a:lstStyle/>
                    <a:p>
                      <a:endParaRPr lang="en-IE" dirty="0"/>
                    </a:p>
                  </a:txBody>
                  <a:tcPr/>
                </a:tc>
                <a:tc>
                  <a:txBody>
                    <a:bodyPr/>
                    <a:lstStyle/>
                    <a:p>
                      <a:r>
                        <a:rPr lang="en-IE" sz="1600" dirty="0" smtClean="0"/>
                        <a:t>2017</a:t>
                      </a:r>
                      <a:endParaRPr lang="en-IE" sz="1600" dirty="0"/>
                    </a:p>
                  </a:txBody>
                  <a:tcPr/>
                </a:tc>
                <a:tc>
                  <a:txBody>
                    <a:bodyPr/>
                    <a:lstStyle/>
                    <a:p>
                      <a:r>
                        <a:rPr lang="en-IE" sz="1600" dirty="0" smtClean="0"/>
                        <a:t>2018</a:t>
                      </a:r>
                      <a:endParaRPr lang="en-IE" sz="1600" dirty="0"/>
                    </a:p>
                  </a:txBody>
                  <a:tcPr/>
                </a:tc>
                <a:tc>
                  <a:txBody>
                    <a:bodyPr/>
                    <a:lstStyle/>
                    <a:p>
                      <a:r>
                        <a:rPr lang="en-IE" sz="1600" dirty="0" smtClean="0"/>
                        <a:t>2019</a:t>
                      </a:r>
                      <a:endParaRPr lang="en-IE" sz="1600" dirty="0"/>
                    </a:p>
                  </a:txBody>
                  <a:tcPr/>
                </a:tc>
                <a:extLst>
                  <a:ext uri="{0D108BD9-81ED-4DB2-BD59-A6C34878D82A}">
                    <a16:rowId xmlns:a16="http://schemas.microsoft.com/office/drawing/2014/main" val="2832401622"/>
                  </a:ext>
                </a:extLst>
              </a:tr>
              <a:tr h="370840">
                <a:tc>
                  <a:txBody>
                    <a:bodyPr/>
                    <a:lstStyle/>
                    <a:p>
                      <a:r>
                        <a:rPr lang="en-IE" sz="1200" b="1" dirty="0" smtClean="0"/>
                        <a:t>Percentage</a:t>
                      </a:r>
                      <a:endParaRPr lang="en-IE" sz="1200" b="1" dirty="0"/>
                    </a:p>
                  </a:txBody>
                  <a:tcPr/>
                </a:tc>
                <a:tc>
                  <a:txBody>
                    <a:bodyPr/>
                    <a:lstStyle/>
                    <a:p>
                      <a:pPr>
                        <a:lnSpc>
                          <a:spcPct val="107000"/>
                        </a:lnSpc>
                        <a:spcAft>
                          <a:spcPts val="0"/>
                        </a:spcAft>
                      </a:pPr>
                      <a:r>
                        <a:rPr lang="en-IE" sz="1400" b="1" dirty="0">
                          <a:solidFill>
                            <a:srgbClr val="007993"/>
                          </a:solidFill>
                          <a:effectLst/>
                        </a:rPr>
                        <a:t> </a:t>
                      </a:r>
                      <a:r>
                        <a:rPr lang="en-IE" sz="1400" b="1" dirty="0" smtClean="0">
                          <a:solidFill>
                            <a:srgbClr val="007993"/>
                          </a:solidFill>
                          <a:effectLst/>
                        </a:rPr>
                        <a:t>22.8%</a:t>
                      </a:r>
                      <a:endParaRPr lang="en-IE" sz="1400" b="1" dirty="0">
                        <a:solidFill>
                          <a:srgbClr val="00799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b="1" dirty="0">
                          <a:solidFill>
                            <a:srgbClr val="007993"/>
                          </a:solidFill>
                          <a:effectLst/>
                        </a:rPr>
                        <a:t> </a:t>
                      </a:r>
                      <a:r>
                        <a:rPr lang="en-IE" sz="1400" b="1" dirty="0" smtClean="0">
                          <a:solidFill>
                            <a:srgbClr val="007993"/>
                          </a:solidFill>
                          <a:effectLst/>
                        </a:rPr>
                        <a:t>19.3%</a:t>
                      </a:r>
                      <a:endParaRPr lang="en-IE" sz="1400" b="1" dirty="0">
                        <a:solidFill>
                          <a:srgbClr val="00799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b="1" dirty="0" smtClean="0">
                          <a:solidFill>
                            <a:srgbClr val="007993"/>
                          </a:solidFill>
                          <a:effectLst/>
                          <a:latin typeface="Calibri" panose="020F0502020204030204" pitchFamily="34" charset="0"/>
                          <a:ea typeface="Calibri" panose="020F0502020204030204" pitchFamily="34" charset="0"/>
                          <a:cs typeface="Times New Roman" panose="02020603050405020304" pitchFamily="18" charset="0"/>
                        </a:rPr>
                        <a:t>29.1%</a:t>
                      </a:r>
                      <a:endParaRPr lang="en-IE" sz="1400" b="1" dirty="0">
                        <a:solidFill>
                          <a:srgbClr val="00799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4299904"/>
                  </a:ext>
                </a:extLst>
              </a:tr>
              <a:tr h="370840">
                <a:tc>
                  <a:txBody>
                    <a:bodyPr/>
                    <a:lstStyle/>
                    <a:p>
                      <a:r>
                        <a:rPr lang="en-IE" sz="1200" b="1" dirty="0" smtClean="0"/>
                        <a:t>No. of Students</a:t>
                      </a:r>
                      <a:endParaRPr lang="en-IE" sz="1200" b="1" dirty="0"/>
                    </a:p>
                  </a:txBody>
                  <a:tcPr/>
                </a:tc>
                <a:tc>
                  <a:txBody>
                    <a:bodyPr/>
                    <a:lstStyle/>
                    <a:p>
                      <a:pPr>
                        <a:lnSpc>
                          <a:spcPct val="107000"/>
                        </a:lnSpc>
                        <a:spcAft>
                          <a:spcPts val="0"/>
                        </a:spcAft>
                      </a:pPr>
                      <a:r>
                        <a:rPr lang="en-IE" sz="1400" b="1" dirty="0">
                          <a:solidFill>
                            <a:srgbClr val="007993"/>
                          </a:solidFill>
                          <a:effectLst/>
                        </a:rPr>
                        <a:t> </a:t>
                      </a:r>
                      <a:r>
                        <a:rPr lang="en-IE" sz="1400" b="1" dirty="0" smtClean="0">
                          <a:solidFill>
                            <a:srgbClr val="007993"/>
                          </a:solidFill>
                          <a:effectLst/>
                        </a:rPr>
                        <a:t>966</a:t>
                      </a:r>
                      <a:endParaRPr lang="en-IE" sz="1400" b="1" dirty="0">
                        <a:solidFill>
                          <a:srgbClr val="00799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b="1" dirty="0">
                          <a:solidFill>
                            <a:srgbClr val="007993"/>
                          </a:solidFill>
                          <a:effectLst/>
                        </a:rPr>
                        <a:t> </a:t>
                      </a:r>
                      <a:r>
                        <a:rPr lang="en-IE" sz="1400" b="1" dirty="0" smtClean="0">
                          <a:solidFill>
                            <a:srgbClr val="007993"/>
                          </a:solidFill>
                          <a:effectLst/>
                        </a:rPr>
                        <a:t>889</a:t>
                      </a:r>
                      <a:endParaRPr lang="en-IE" sz="1400" b="1" dirty="0">
                        <a:solidFill>
                          <a:srgbClr val="00799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b="1" dirty="0" smtClean="0">
                          <a:solidFill>
                            <a:srgbClr val="007993"/>
                          </a:solidFill>
                          <a:effectLst/>
                          <a:latin typeface="Calibri" panose="020F0502020204030204" pitchFamily="34" charset="0"/>
                          <a:ea typeface="Calibri" panose="020F0502020204030204" pitchFamily="34" charset="0"/>
                          <a:cs typeface="Times New Roman" panose="02020603050405020304" pitchFamily="18" charset="0"/>
                        </a:rPr>
                        <a:t>1420</a:t>
                      </a:r>
                      <a:endParaRPr lang="en-IE" sz="1400" b="1" dirty="0">
                        <a:solidFill>
                          <a:srgbClr val="00799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51445"/>
                  </a:ext>
                </a:extLst>
              </a:tr>
            </a:tbl>
          </a:graphicData>
        </a:graphic>
      </p:graphicFrame>
    </p:spTree>
    <p:extLst>
      <p:ext uri="{BB962C8B-B14F-4D97-AF65-F5344CB8AC3E}">
        <p14:creationId xmlns:p14="http://schemas.microsoft.com/office/powerpoint/2010/main" val="14480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7321" y="1095509"/>
            <a:ext cx="8823041" cy="4509102"/>
          </a:xfrm>
          <a:prstGeom prst="rect">
            <a:avLst/>
          </a:prstGeom>
          <a:noFill/>
          <a:ln>
            <a:solidFill>
              <a:srgbClr val="702B74"/>
            </a:solidFill>
          </a:ln>
        </p:spPr>
        <p:txBody>
          <a:bodyPr wrap="square" rtlCol="0">
            <a:spAutoFit/>
          </a:bodyPr>
          <a:lstStyle/>
          <a:p>
            <a:endParaRPr lang="en-IE" dirty="0"/>
          </a:p>
        </p:txBody>
      </p:sp>
      <p:sp>
        <p:nvSpPr>
          <p:cNvPr id="2" name="Title 1"/>
          <p:cNvSpPr>
            <a:spLocks noGrp="1"/>
          </p:cNvSpPr>
          <p:nvPr>
            <p:ph type="title"/>
          </p:nvPr>
        </p:nvSpPr>
        <p:spPr>
          <a:xfrm>
            <a:off x="795528" y="182340"/>
            <a:ext cx="7875861" cy="703770"/>
          </a:xfrm>
        </p:spPr>
        <p:txBody>
          <a:bodyPr>
            <a:normAutofit/>
          </a:bodyPr>
          <a:lstStyle/>
          <a:p>
            <a:pPr>
              <a:defRPr sz="2160" b="1" i="0" u="none" strike="noStrike" kern="1200" baseline="0">
                <a:solidFill>
                  <a:srgbClr val="007993"/>
                </a:solidFill>
                <a:latin typeface="+mn-lt"/>
                <a:ea typeface="+mn-ea"/>
                <a:cs typeface="+mn-cs"/>
              </a:defRPr>
            </a:pPr>
            <a:r>
              <a:rPr lang="en-IE" sz="2700" b="0" dirty="0" smtClean="0"/>
              <a:t>Q: </a:t>
            </a:r>
            <a:r>
              <a:rPr lang="en-IE" sz="2700" b="0" dirty="0" smtClean="0">
                <a:solidFill>
                  <a:srgbClr val="007993"/>
                </a:solidFill>
              </a:rPr>
              <a:t>Solving </a:t>
            </a:r>
            <a:r>
              <a:rPr lang="en-IE" sz="2700" b="0" dirty="0">
                <a:solidFill>
                  <a:srgbClr val="007993"/>
                </a:solidFill>
              </a:rPr>
              <a:t>complex, real-world </a:t>
            </a:r>
            <a:r>
              <a:rPr lang="en-IE" sz="2700" b="0" dirty="0" smtClean="0">
                <a:solidFill>
                  <a:srgbClr val="007993"/>
                </a:solidFill>
              </a:rPr>
              <a:t>problems</a:t>
            </a:r>
            <a:r>
              <a:rPr lang="en-IE" sz="2160" dirty="0">
                <a:solidFill>
                  <a:srgbClr val="007993"/>
                </a:solidFill>
              </a:rPr>
              <a:t> </a:t>
            </a:r>
            <a:r>
              <a:rPr lang="en-IE" sz="1000" i="1" dirty="0" smtClean="0">
                <a:solidFill>
                  <a:srgbClr val="007993"/>
                </a:solidFill>
              </a:rPr>
              <a:t>(Has </a:t>
            </a:r>
            <a:r>
              <a:rPr lang="en-IE" sz="1000" i="1" dirty="0">
                <a:solidFill>
                  <a:srgbClr val="007993"/>
                </a:solidFill>
              </a:rPr>
              <a:t>your experience at this institute contributed to your knowledge, skills and personal development in the following areas</a:t>
            </a:r>
            <a:r>
              <a:rPr lang="en-IE" sz="1000" i="1" dirty="0" smtClean="0">
                <a:solidFill>
                  <a:srgbClr val="007993"/>
                </a:solidFill>
              </a:rPr>
              <a:t>?)</a:t>
            </a:r>
            <a:endParaRPr lang="en-IE" sz="1000" dirty="0"/>
          </a:p>
        </p:txBody>
      </p:sp>
      <p:sp>
        <p:nvSpPr>
          <p:cNvPr id="5" name="TextBox 4"/>
          <p:cNvSpPr txBox="1"/>
          <p:nvPr/>
        </p:nvSpPr>
        <p:spPr>
          <a:xfrm>
            <a:off x="868223" y="5390222"/>
            <a:ext cx="7008090" cy="523220"/>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2019 - 46% of IT Sligo students selected “very much” or “quite a bit”, (</a:t>
            </a:r>
            <a:r>
              <a:rPr lang="en-IE" sz="1400" dirty="0">
                <a:solidFill>
                  <a:srgbClr val="000000"/>
                </a:solidFill>
              </a:rPr>
              <a:t>All IOT’s </a:t>
            </a:r>
            <a:r>
              <a:rPr lang="en-IE" sz="1400" dirty="0" smtClean="0">
                <a:solidFill>
                  <a:prstClr val="black"/>
                </a:solidFill>
              </a:rPr>
              <a:t>49%)</a:t>
            </a:r>
          </a:p>
          <a:p>
            <a:pPr defTabSz="914400"/>
            <a:r>
              <a:rPr lang="en-IE" sz="1400" dirty="0" smtClean="0">
                <a:solidFill>
                  <a:prstClr val="black"/>
                </a:solidFill>
              </a:rPr>
              <a:t>Decrease from 51% in 2017.</a:t>
            </a:r>
            <a:endParaRPr lang="en-IE" sz="1400" dirty="0">
              <a:solidFill>
                <a:prstClr val="black"/>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2128483610"/>
              </p:ext>
            </p:extLst>
          </p:nvPr>
        </p:nvGraphicFramePr>
        <p:xfrm>
          <a:off x="171627" y="1266463"/>
          <a:ext cx="2592594" cy="40667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456643510"/>
              </p:ext>
            </p:extLst>
          </p:nvPr>
        </p:nvGraphicFramePr>
        <p:xfrm>
          <a:off x="2985780" y="1266463"/>
          <a:ext cx="2734478" cy="40667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250135638"/>
              </p:ext>
            </p:extLst>
          </p:nvPr>
        </p:nvGraphicFramePr>
        <p:xfrm>
          <a:off x="5941817" y="1266461"/>
          <a:ext cx="2835163" cy="4066745"/>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p:cNvCxnSpPr/>
          <p:nvPr/>
        </p:nvCxnSpPr>
        <p:spPr>
          <a:xfrm>
            <a:off x="2853824" y="2201876"/>
            <a:ext cx="0" cy="313133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5844018" y="2218077"/>
            <a:ext cx="0" cy="313133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3450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IT Sligo </a:t>
            </a:r>
            <a:r>
              <a:rPr lang="en-IE" dirty="0"/>
              <a:t>3 Year </a:t>
            </a:r>
            <a:r>
              <a:rPr lang="en-IE" dirty="0" smtClean="0"/>
              <a:t>Comparison</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7613116"/>
              </p:ext>
            </p:extLst>
          </p:nvPr>
        </p:nvGraphicFramePr>
        <p:xfrm>
          <a:off x="795528" y="1274618"/>
          <a:ext cx="7229082" cy="401253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99128" y="5272625"/>
            <a:ext cx="7629236" cy="307777"/>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Over 3 years, decreasing trend in </a:t>
            </a:r>
            <a:r>
              <a:rPr lang="en-IE" sz="1400" dirty="0">
                <a:solidFill>
                  <a:prstClr val="black"/>
                </a:solidFill>
              </a:rPr>
              <a:t>“very much” or “</a:t>
            </a:r>
            <a:r>
              <a:rPr lang="en-IE" sz="1400" dirty="0" smtClean="0">
                <a:solidFill>
                  <a:prstClr val="black"/>
                </a:solidFill>
              </a:rPr>
              <a:t>quite </a:t>
            </a:r>
            <a:r>
              <a:rPr lang="en-IE" sz="1400" dirty="0">
                <a:solidFill>
                  <a:prstClr val="black"/>
                </a:solidFill>
              </a:rPr>
              <a:t>a </a:t>
            </a:r>
            <a:r>
              <a:rPr lang="en-IE" sz="1400" dirty="0" smtClean="0">
                <a:solidFill>
                  <a:prstClr val="black"/>
                </a:solidFill>
              </a:rPr>
              <a:t>bit” from 2017 (51%) to 2019 (46%)</a:t>
            </a:r>
            <a:endParaRPr lang="en-IE" sz="1400" dirty="0">
              <a:solidFill>
                <a:prstClr val="black"/>
              </a:solidFill>
            </a:endParaRPr>
          </a:p>
        </p:txBody>
      </p:sp>
    </p:spTree>
    <p:extLst>
      <p:ext uri="{BB962C8B-B14F-4D97-AF65-F5344CB8AC3E}">
        <p14:creationId xmlns:p14="http://schemas.microsoft.com/office/powerpoint/2010/main" val="157099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7321" y="1095509"/>
            <a:ext cx="8823041" cy="4509102"/>
          </a:xfrm>
          <a:prstGeom prst="rect">
            <a:avLst/>
          </a:prstGeom>
          <a:noFill/>
          <a:ln>
            <a:solidFill>
              <a:srgbClr val="702B74"/>
            </a:solidFill>
          </a:ln>
        </p:spPr>
        <p:txBody>
          <a:bodyPr wrap="square" rtlCol="0">
            <a:spAutoFit/>
          </a:bodyPr>
          <a:lstStyle/>
          <a:p>
            <a:endParaRPr lang="en-IE" dirty="0"/>
          </a:p>
        </p:txBody>
      </p:sp>
      <p:sp>
        <p:nvSpPr>
          <p:cNvPr id="2" name="Title 1"/>
          <p:cNvSpPr>
            <a:spLocks noGrp="1"/>
          </p:cNvSpPr>
          <p:nvPr>
            <p:ph type="title"/>
          </p:nvPr>
        </p:nvSpPr>
        <p:spPr>
          <a:xfrm>
            <a:off x="518717" y="268785"/>
            <a:ext cx="8040247" cy="703770"/>
          </a:xfrm>
        </p:spPr>
        <p:txBody>
          <a:bodyPr>
            <a:normAutofit fontScale="90000"/>
          </a:bodyPr>
          <a:lstStyle/>
          <a:p>
            <a:r>
              <a:rPr lang="en-IE" dirty="0" smtClean="0"/>
              <a:t>Q: </a:t>
            </a:r>
            <a:r>
              <a:rPr lang="en-IE" sz="2700" b="0" dirty="0"/>
              <a:t>Overall how would you evaluate your entire educational experience at your institution</a:t>
            </a:r>
            <a:r>
              <a:rPr lang="en-IE" sz="2700" b="0" dirty="0" smtClean="0"/>
              <a:t>?</a:t>
            </a:r>
            <a:endParaRPr lang="en-IE" sz="2700" b="0" dirty="0"/>
          </a:p>
        </p:txBody>
      </p:sp>
      <p:sp>
        <p:nvSpPr>
          <p:cNvPr id="5" name="TextBox 4"/>
          <p:cNvSpPr txBox="1"/>
          <p:nvPr/>
        </p:nvSpPr>
        <p:spPr>
          <a:xfrm>
            <a:off x="868223" y="5390222"/>
            <a:ext cx="7008090" cy="307777"/>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2019 - 78% </a:t>
            </a:r>
            <a:r>
              <a:rPr lang="en-IE" sz="1400" dirty="0">
                <a:solidFill>
                  <a:prstClr val="black"/>
                </a:solidFill>
              </a:rPr>
              <a:t>of IT Sligo students selected </a:t>
            </a:r>
            <a:r>
              <a:rPr lang="en-IE" sz="1400" dirty="0" smtClean="0">
                <a:solidFill>
                  <a:prstClr val="black"/>
                </a:solidFill>
              </a:rPr>
              <a:t>“Excellent” or “Good” (All </a:t>
            </a:r>
            <a:r>
              <a:rPr lang="en-IE" sz="1400" dirty="0" err="1" smtClean="0">
                <a:solidFill>
                  <a:prstClr val="black"/>
                </a:solidFill>
              </a:rPr>
              <a:t>IoT’S</a:t>
            </a:r>
            <a:r>
              <a:rPr lang="en-IE" sz="1400" dirty="0" smtClean="0">
                <a:solidFill>
                  <a:prstClr val="black"/>
                </a:solidFill>
              </a:rPr>
              <a:t> 80%)</a:t>
            </a:r>
            <a:endParaRPr lang="en-IE" sz="1400" dirty="0">
              <a:solidFill>
                <a:prstClr val="black"/>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1633348812"/>
              </p:ext>
            </p:extLst>
          </p:nvPr>
        </p:nvGraphicFramePr>
        <p:xfrm>
          <a:off x="250558" y="1341418"/>
          <a:ext cx="2931213" cy="3900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471326789"/>
              </p:ext>
            </p:extLst>
          </p:nvPr>
        </p:nvGraphicFramePr>
        <p:xfrm>
          <a:off x="3181771" y="1341416"/>
          <a:ext cx="3082395" cy="40488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957946698"/>
              </p:ext>
            </p:extLst>
          </p:nvPr>
        </p:nvGraphicFramePr>
        <p:xfrm>
          <a:off x="6089158" y="1341415"/>
          <a:ext cx="3054842" cy="3900294"/>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p:cNvCxnSpPr/>
          <p:nvPr/>
        </p:nvCxnSpPr>
        <p:spPr>
          <a:xfrm>
            <a:off x="2969438" y="1720007"/>
            <a:ext cx="0" cy="313133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5917589" y="1720007"/>
            <a:ext cx="0" cy="313133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4"/>
          <p:cNvSpPr txBox="1"/>
          <p:nvPr/>
        </p:nvSpPr>
        <p:spPr>
          <a:xfrm>
            <a:off x="3005029" y="1192908"/>
            <a:ext cx="273447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1800" dirty="0" smtClean="0"/>
              <a:t>IT </a:t>
            </a:r>
            <a:r>
              <a:rPr lang="en-IE" sz="1800" dirty="0"/>
              <a:t>Sligo / All ISSE / </a:t>
            </a:r>
            <a:r>
              <a:rPr lang="en-IE" sz="1800" dirty="0" smtClean="0"/>
              <a:t>IOT’s</a:t>
            </a:r>
            <a:endParaRPr lang="en-IE" sz="1800" dirty="0"/>
          </a:p>
        </p:txBody>
      </p:sp>
    </p:spTree>
    <p:extLst>
      <p:ext uri="{BB962C8B-B14F-4D97-AF65-F5344CB8AC3E}">
        <p14:creationId xmlns:p14="http://schemas.microsoft.com/office/powerpoint/2010/main" val="11668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IT Sligo </a:t>
            </a:r>
            <a:r>
              <a:rPr lang="en-IE" dirty="0"/>
              <a:t>3 Year </a:t>
            </a:r>
            <a:r>
              <a:rPr lang="en-IE" dirty="0" smtClean="0"/>
              <a:t>Comparison</a:t>
            </a:r>
            <a:endParaRPr lang="en-IE"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8908864"/>
              </p:ext>
            </p:extLst>
          </p:nvPr>
        </p:nvGraphicFramePr>
        <p:xfrm>
          <a:off x="864805" y="1274619"/>
          <a:ext cx="6968836" cy="40202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68223" y="5525638"/>
            <a:ext cx="7008090" cy="307777"/>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Consistent “Excellent” and “Good” responses over the last 3 years – average 80%</a:t>
            </a:r>
            <a:endParaRPr lang="en-IE" sz="1400" dirty="0">
              <a:solidFill>
                <a:prstClr val="black"/>
              </a:solidFill>
            </a:endParaRPr>
          </a:p>
        </p:txBody>
      </p:sp>
    </p:spTree>
    <p:extLst>
      <p:ext uri="{BB962C8B-B14F-4D97-AF65-F5344CB8AC3E}">
        <p14:creationId xmlns:p14="http://schemas.microsoft.com/office/powerpoint/2010/main" val="395576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7321" y="1095509"/>
            <a:ext cx="8823041" cy="4509102"/>
          </a:xfrm>
          <a:prstGeom prst="rect">
            <a:avLst/>
          </a:prstGeom>
          <a:noFill/>
          <a:ln>
            <a:solidFill>
              <a:srgbClr val="702B74"/>
            </a:solidFill>
          </a:ln>
        </p:spPr>
        <p:txBody>
          <a:bodyPr wrap="square" rtlCol="0">
            <a:spAutoFit/>
          </a:bodyPr>
          <a:lstStyle/>
          <a:p>
            <a:endParaRPr lang="en-IE" dirty="0"/>
          </a:p>
        </p:txBody>
      </p:sp>
      <p:sp>
        <p:nvSpPr>
          <p:cNvPr id="2" name="Title 1"/>
          <p:cNvSpPr>
            <a:spLocks noGrp="1"/>
          </p:cNvSpPr>
          <p:nvPr>
            <p:ph type="title"/>
          </p:nvPr>
        </p:nvSpPr>
        <p:spPr/>
        <p:txBody>
          <a:bodyPr>
            <a:noAutofit/>
          </a:bodyPr>
          <a:lstStyle/>
          <a:p>
            <a:r>
              <a:rPr lang="en-IE" sz="2400" dirty="0" smtClean="0"/>
              <a:t>Q: </a:t>
            </a:r>
            <a:r>
              <a:rPr lang="en-IE" sz="2400" b="0" dirty="0"/>
              <a:t>If you could start all over again, would you go to the same institution</a:t>
            </a:r>
            <a:r>
              <a:rPr lang="en-IE" sz="2400" b="0" dirty="0" smtClean="0"/>
              <a:t>? </a:t>
            </a:r>
            <a:endParaRPr lang="en-IE" sz="2400" b="0" dirty="0"/>
          </a:p>
        </p:txBody>
      </p:sp>
      <p:sp>
        <p:nvSpPr>
          <p:cNvPr id="5" name="TextBox 4"/>
          <p:cNvSpPr txBox="1"/>
          <p:nvPr/>
        </p:nvSpPr>
        <p:spPr>
          <a:xfrm>
            <a:off x="1632001" y="5525638"/>
            <a:ext cx="5123786" cy="307777"/>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2018 - 82% </a:t>
            </a:r>
            <a:r>
              <a:rPr lang="en-IE" sz="1400" dirty="0">
                <a:solidFill>
                  <a:prstClr val="black"/>
                </a:solidFill>
              </a:rPr>
              <a:t>of IT Sligo students selected </a:t>
            </a:r>
            <a:r>
              <a:rPr lang="en-IE" sz="1400" dirty="0" smtClean="0">
                <a:solidFill>
                  <a:prstClr val="black"/>
                </a:solidFill>
              </a:rPr>
              <a:t>“yes” (All </a:t>
            </a:r>
            <a:r>
              <a:rPr lang="en-IE" sz="1400" dirty="0" err="1" smtClean="0">
                <a:solidFill>
                  <a:prstClr val="black"/>
                </a:solidFill>
              </a:rPr>
              <a:t>IoT’s</a:t>
            </a:r>
            <a:r>
              <a:rPr lang="en-IE" sz="1400" dirty="0" smtClean="0">
                <a:solidFill>
                  <a:prstClr val="black"/>
                </a:solidFill>
              </a:rPr>
              <a:t> 81%)</a:t>
            </a:r>
            <a:endParaRPr lang="en-IE" sz="1400" dirty="0">
              <a:solidFill>
                <a:prstClr val="black"/>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4015482392"/>
              </p:ext>
            </p:extLst>
          </p:nvPr>
        </p:nvGraphicFramePr>
        <p:xfrm>
          <a:off x="232208" y="1163030"/>
          <a:ext cx="2799585" cy="4073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251804467"/>
              </p:ext>
            </p:extLst>
          </p:nvPr>
        </p:nvGraphicFramePr>
        <p:xfrm>
          <a:off x="3090041" y="1161995"/>
          <a:ext cx="2828497" cy="4073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047504587"/>
              </p:ext>
            </p:extLst>
          </p:nvPr>
        </p:nvGraphicFramePr>
        <p:xfrm>
          <a:off x="5993304" y="1161995"/>
          <a:ext cx="2828497" cy="4073192"/>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p:cNvCxnSpPr/>
          <p:nvPr/>
        </p:nvCxnSpPr>
        <p:spPr>
          <a:xfrm>
            <a:off x="2995979" y="1609648"/>
            <a:ext cx="0" cy="313133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5908293" y="1609648"/>
            <a:ext cx="0" cy="313133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9920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IT Sligo 3 Year </a:t>
            </a:r>
            <a:r>
              <a:rPr lang="en-IE" dirty="0" smtClean="0"/>
              <a:t>Comparison</a:t>
            </a:r>
            <a:endParaRPr lang="en-IE"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2295146"/>
              </p:ext>
            </p:extLst>
          </p:nvPr>
        </p:nvGraphicFramePr>
        <p:xfrm>
          <a:off x="795526" y="1256143"/>
          <a:ext cx="7297439" cy="39439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57087" y="5525638"/>
            <a:ext cx="5774315" cy="307777"/>
          </a:xfrm>
          <a:prstGeom prst="rect">
            <a:avLst/>
          </a:prstGeom>
          <a:solidFill>
            <a:schemeClr val="accent6">
              <a:lumMod val="20000"/>
              <a:lumOff val="80000"/>
            </a:schemeClr>
          </a:solidFill>
        </p:spPr>
        <p:txBody>
          <a:bodyPr wrap="square" rtlCol="0">
            <a:spAutoFit/>
          </a:bodyPr>
          <a:lstStyle/>
          <a:p>
            <a:pPr defTabSz="914400"/>
            <a:r>
              <a:rPr lang="en-IE" sz="1400" dirty="0" smtClean="0">
                <a:solidFill>
                  <a:prstClr val="black"/>
                </a:solidFill>
              </a:rPr>
              <a:t>Maintained high “yes” </a:t>
            </a:r>
            <a:r>
              <a:rPr lang="en-IE" sz="1400" dirty="0">
                <a:solidFill>
                  <a:prstClr val="black"/>
                </a:solidFill>
              </a:rPr>
              <a:t>responses </a:t>
            </a:r>
            <a:r>
              <a:rPr lang="en-IE" sz="1400" dirty="0" smtClean="0">
                <a:solidFill>
                  <a:prstClr val="black"/>
                </a:solidFill>
              </a:rPr>
              <a:t>over the last 3 years  - Average 85%</a:t>
            </a:r>
            <a:endParaRPr lang="en-IE" sz="1400" dirty="0">
              <a:solidFill>
                <a:prstClr val="black"/>
              </a:solidFill>
            </a:endParaRPr>
          </a:p>
        </p:txBody>
      </p:sp>
    </p:spTree>
    <p:extLst>
      <p:ext uri="{BB962C8B-B14F-4D97-AF65-F5344CB8AC3E}">
        <p14:creationId xmlns:p14="http://schemas.microsoft.com/office/powerpoint/2010/main" val="283836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700" dirty="0" smtClean="0"/>
              <a:t>What does your Institution do best to engage students in learning?</a:t>
            </a:r>
            <a:r>
              <a:rPr lang="en-IE" sz="1600" dirty="0" smtClean="0"/>
              <a:t>(638 comments*)</a:t>
            </a:r>
            <a:endParaRPr lang="en-IE" sz="1600" dirty="0"/>
          </a:p>
        </p:txBody>
      </p:sp>
      <p:sp>
        <p:nvSpPr>
          <p:cNvPr id="6" name="TextBox 1"/>
          <p:cNvSpPr txBox="1"/>
          <p:nvPr/>
        </p:nvSpPr>
        <p:spPr>
          <a:xfrm>
            <a:off x="795528" y="5458690"/>
            <a:ext cx="2176047" cy="2863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1000" dirty="0" smtClean="0">
                <a:solidFill>
                  <a:srgbClr val="000000"/>
                </a:solidFill>
              </a:rPr>
              <a:t>*all comments available to view</a:t>
            </a:r>
            <a:endParaRPr lang="en-IE" sz="1000" dirty="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3999174531"/>
              </p:ext>
            </p:extLst>
          </p:nvPr>
        </p:nvGraphicFramePr>
        <p:xfrm>
          <a:off x="345057" y="1304818"/>
          <a:ext cx="7979435" cy="444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79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700" dirty="0" smtClean="0"/>
              <a:t>What does your Institution do best to engage students in learning?</a:t>
            </a:r>
            <a:r>
              <a:rPr lang="en-IE" sz="1600" dirty="0"/>
              <a:t>(sample of top comments))</a:t>
            </a:r>
          </a:p>
        </p:txBody>
      </p:sp>
      <p:sp>
        <p:nvSpPr>
          <p:cNvPr id="3" name="Content Placeholder 2"/>
          <p:cNvSpPr>
            <a:spLocks noGrp="1"/>
          </p:cNvSpPr>
          <p:nvPr>
            <p:ph idx="1"/>
          </p:nvPr>
        </p:nvSpPr>
        <p:spPr>
          <a:xfrm>
            <a:off x="795528" y="1154562"/>
            <a:ext cx="7662672" cy="5015011"/>
          </a:xfrm>
        </p:spPr>
        <p:txBody>
          <a:bodyPr>
            <a:noAutofit/>
          </a:bodyPr>
          <a:lstStyle/>
          <a:p>
            <a:pPr>
              <a:spcBef>
                <a:spcPts val="1200"/>
              </a:spcBef>
            </a:pPr>
            <a:r>
              <a:rPr lang="en-US" sz="1300" dirty="0" smtClean="0">
                <a:solidFill>
                  <a:srgbClr val="000000"/>
                </a:solidFill>
              </a:rPr>
              <a:t>“Passionate </a:t>
            </a:r>
            <a:r>
              <a:rPr lang="en-US" sz="1300" dirty="0">
                <a:solidFill>
                  <a:srgbClr val="000000"/>
                </a:solidFill>
              </a:rPr>
              <a:t>staff, who care about future. They represent Sligo IT with pride and this is evident in the graduates from the environmental science department in </a:t>
            </a:r>
            <a:r>
              <a:rPr lang="en-US" sz="1300" dirty="0" smtClean="0">
                <a:solidFill>
                  <a:srgbClr val="000000"/>
                </a:solidFill>
              </a:rPr>
              <a:t>Sligo”</a:t>
            </a:r>
            <a:endParaRPr lang="en-IE" sz="1300" dirty="0" smtClean="0">
              <a:solidFill>
                <a:srgbClr val="000000"/>
              </a:solidFill>
            </a:endParaRPr>
          </a:p>
          <a:p>
            <a:pPr>
              <a:spcBef>
                <a:spcPts val="1200"/>
              </a:spcBef>
            </a:pPr>
            <a:r>
              <a:rPr lang="en-US" sz="1300" dirty="0" smtClean="0">
                <a:solidFill>
                  <a:srgbClr val="000000"/>
                </a:solidFill>
              </a:rPr>
              <a:t>“IT </a:t>
            </a:r>
            <a:r>
              <a:rPr lang="en-US" sz="1300" dirty="0">
                <a:solidFill>
                  <a:srgbClr val="000000"/>
                </a:solidFill>
              </a:rPr>
              <a:t>Sligo, is very interactive with students and lecturers are always very keen to try and help and teach students to the best of their ability. This motivates students to try their best, knowing they have the support they </a:t>
            </a:r>
            <a:r>
              <a:rPr lang="en-US" sz="1300" dirty="0" smtClean="0">
                <a:solidFill>
                  <a:srgbClr val="000000"/>
                </a:solidFill>
              </a:rPr>
              <a:t>need”</a:t>
            </a:r>
            <a:endParaRPr lang="en-IE" sz="1300" dirty="0" smtClean="0">
              <a:solidFill>
                <a:srgbClr val="000000"/>
              </a:solidFill>
            </a:endParaRPr>
          </a:p>
          <a:p>
            <a:pPr>
              <a:spcBef>
                <a:spcPts val="1200"/>
              </a:spcBef>
            </a:pPr>
            <a:r>
              <a:rPr lang="en-US" sz="1300" dirty="0" smtClean="0">
                <a:solidFill>
                  <a:srgbClr val="000000"/>
                </a:solidFill>
              </a:rPr>
              <a:t>“Excellent </a:t>
            </a:r>
            <a:r>
              <a:rPr lang="en-US" sz="1300" dirty="0">
                <a:solidFill>
                  <a:srgbClr val="000000"/>
                </a:solidFill>
              </a:rPr>
              <a:t>online facilities, </a:t>
            </a:r>
            <a:r>
              <a:rPr lang="en-US" sz="1300" dirty="0" err="1" smtClean="0">
                <a:solidFill>
                  <a:srgbClr val="000000"/>
                </a:solidFill>
              </a:rPr>
              <a:t>moodle</a:t>
            </a:r>
            <a:r>
              <a:rPr lang="en-US" sz="1300" dirty="0" smtClean="0">
                <a:solidFill>
                  <a:srgbClr val="000000"/>
                </a:solidFill>
              </a:rPr>
              <a:t>, </a:t>
            </a:r>
            <a:r>
              <a:rPr lang="en-US" sz="1300" dirty="0">
                <a:solidFill>
                  <a:srgbClr val="000000"/>
                </a:solidFill>
              </a:rPr>
              <a:t>availability of lecturers to answer </a:t>
            </a:r>
            <a:r>
              <a:rPr lang="en-US" sz="1300" dirty="0" smtClean="0">
                <a:solidFill>
                  <a:srgbClr val="000000"/>
                </a:solidFill>
              </a:rPr>
              <a:t>questions”</a:t>
            </a:r>
            <a:endParaRPr lang="en-IE" sz="1300" dirty="0" smtClean="0">
              <a:solidFill>
                <a:srgbClr val="000000"/>
              </a:solidFill>
            </a:endParaRPr>
          </a:p>
          <a:p>
            <a:pPr>
              <a:spcBef>
                <a:spcPts val="1200"/>
              </a:spcBef>
            </a:pPr>
            <a:r>
              <a:rPr lang="en-US" sz="1300" dirty="0" smtClean="0">
                <a:solidFill>
                  <a:srgbClr val="000000"/>
                </a:solidFill>
              </a:rPr>
              <a:t>“The </a:t>
            </a:r>
            <a:r>
              <a:rPr lang="en-US" sz="1300" dirty="0">
                <a:solidFill>
                  <a:srgbClr val="000000"/>
                </a:solidFill>
              </a:rPr>
              <a:t>low number of students per lecturer in many of the classes results in a more personal style of teaching which caters more efficiently to the individual needs of the </a:t>
            </a:r>
            <a:r>
              <a:rPr lang="en-US" sz="1300" dirty="0" smtClean="0">
                <a:solidFill>
                  <a:srgbClr val="000000"/>
                </a:solidFill>
              </a:rPr>
              <a:t>students”</a:t>
            </a:r>
          </a:p>
          <a:p>
            <a:pPr>
              <a:spcBef>
                <a:spcPts val="1200"/>
              </a:spcBef>
            </a:pPr>
            <a:r>
              <a:rPr lang="en-US" sz="1300" dirty="0" smtClean="0">
                <a:solidFill>
                  <a:srgbClr val="000000"/>
                </a:solidFill>
              </a:rPr>
              <a:t>“Site </a:t>
            </a:r>
            <a:r>
              <a:rPr lang="en-US" sz="1300" dirty="0">
                <a:solidFill>
                  <a:srgbClr val="000000"/>
                </a:solidFill>
              </a:rPr>
              <a:t>visits/industry trips, hands on experience with equipment that is used in the work place, </a:t>
            </a:r>
            <a:r>
              <a:rPr lang="en-US" sz="1300" dirty="0" smtClean="0">
                <a:solidFill>
                  <a:srgbClr val="000000"/>
                </a:solidFill>
              </a:rPr>
              <a:t>practical </a:t>
            </a:r>
            <a:r>
              <a:rPr lang="en-US" sz="1300" dirty="0">
                <a:solidFill>
                  <a:srgbClr val="000000"/>
                </a:solidFill>
              </a:rPr>
              <a:t>and applicable course </a:t>
            </a:r>
            <a:r>
              <a:rPr lang="en-US" sz="1300" dirty="0" smtClean="0">
                <a:solidFill>
                  <a:srgbClr val="000000"/>
                </a:solidFill>
              </a:rPr>
              <a:t>work/content”</a:t>
            </a:r>
            <a:endParaRPr lang="en-IE" sz="1300" dirty="0" smtClean="0">
              <a:solidFill>
                <a:srgbClr val="000000"/>
              </a:solidFill>
            </a:endParaRPr>
          </a:p>
          <a:p>
            <a:pPr>
              <a:spcBef>
                <a:spcPts val="1200"/>
              </a:spcBef>
            </a:pPr>
            <a:r>
              <a:rPr lang="en-US" sz="1300" dirty="0" smtClean="0">
                <a:solidFill>
                  <a:srgbClr val="000000"/>
                </a:solidFill>
              </a:rPr>
              <a:t>“Encourage </a:t>
            </a:r>
            <a:r>
              <a:rPr lang="en-US" sz="1300" dirty="0">
                <a:solidFill>
                  <a:srgbClr val="000000"/>
                </a:solidFill>
              </a:rPr>
              <a:t>student participation in class and ask thought-provoking </a:t>
            </a:r>
            <a:r>
              <a:rPr lang="en-US" sz="1300" dirty="0" smtClean="0">
                <a:solidFill>
                  <a:srgbClr val="000000"/>
                </a:solidFill>
              </a:rPr>
              <a:t>questions”</a:t>
            </a:r>
            <a:endParaRPr lang="en-IE" sz="1300" dirty="0" smtClean="0">
              <a:solidFill>
                <a:srgbClr val="000000"/>
              </a:solidFill>
            </a:endParaRPr>
          </a:p>
          <a:p>
            <a:pPr>
              <a:spcBef>
                <a:spcPts val="1200"/>
              </a:spcBef>
            </a:pPr>
            <a:r>
              <a:rPr lang="en-US" sz="1300" dirty="0" smtClean="0">
                <a:solidFill>
                  <a:srgbClr val="000000"/>
                </a:solidFill>
              </a:rPr>
              <a:t>“Encourages </a:t>
            </a:r>
            <a:r>
              <a:rPr lang="en-US" sz="1300" dirty="0">
                <a:solidFill>
                  <a:srgbClr val="000000"/>
                </a:solidFill>
              </a:rPr>
              <a:t>group interactions on projects and class exercises and having passionate lectures really inspires and acts as motivation to engage and do </a:t>
            </a:r>
            <a:r>
              <a:rPr lang="en-US" sz="1300" dirty="0" smtClean="0">
                <a:solidFill>
                  <a:srgbClr val="000000"/>
                </a:solidFill>
              </a:rPr>
              <a:t>well”</a:t>
            </a:r>
            <a:endParaRPr lang="en-IE" sz="1300" dirty="0" smtClean="0">
              <a:solidFill>
                <a:srgbClr val="000000"/>
              </a:solidFill>
            </a:endParaRPr>
          </a:p>
          <a:p>
            <a:pPr>
              <a:spcBef>
                <a:spcPts val="1200"/>
              </a:spcBef>
            </a:pPr>
            <a:r>
              <a:rPr lang="en-US" sz="1300" dirty="0" smtClean="0">
                <a:solidFill>
                  <a:srgbClr val="000000"/>
                </a:solidFill>
              </a:rPr>
              <a:t>“Extra </a:t>
            </a:r>
            <a:r>
              <a:rPr lang="en-US" sz="1300" dirty="0">
                <a:solidFill>
                  <a:srgbClr val="000000"/>
                </a:solidFill>
              </a:rPr>
              <a:t>classes like </a:t>
            </a:r>
            <a:r>
              <a:rPr lang="en-US" sz="1300" dirty="0" smtClean="0">
                <a:solidFill>
                  <a:srgbClr val="000000"/>
                </a:solidFill>
              </a:rPr>
              <a:t>math's </a:t>
            </a:r>
            <a:r>
              <a:rPr lang="en-US" sz="1300" dirty="0">
                <a:solidFill>
                  <a:srgbClr val="000000"/>
                </a:solidFill>
              </a:rPr>
              <a:t>support group and </a:t>
            </a:r>
            <a:r>
              <a:rPr lang="en-US" sz="1300" dirty="0" smtClean="0">
                <a:solidFill>
                  <a:srgbClr val="000000"/>
                </a:solidFill>
              </a:rPr>
              <a:t>I.T classes”</a:t>
            </a:r>
          </a:p>
          <a:p>
            <a:pPr>
              <a:spcBef>
                <a:spcPts val="1200"/>
              </a:spcBef>
            </a:pPr>
            <a:r>
              <a:rPr lang="en-US" sz="1300" dirty="0" smtClean="0">
                <a:solidFill>
                  <a:srgbClr val="000000"/>
                </a:solidFill>
              </a:rPr>
              <a:t>“The </a:t>
            </a:r>
            <a:r>
              <a:rPr lang="en-US" sz="1300" dirty="0">
                <a:solidFill>
                  <a:srgbClr val="000000"/>
                </a:solidFill>
              </a:rPr>
              <a:t>college offers a wide amount of services to students to assist </a:t>
            </a:r>
            <a:r>
              <a:rPr lang="en-US" sz="1300" dirty="0" smtClean="0">
                <a:solidFill>
                  <a:srgbClr val="000000"/>
                </a:solidFill>
              </a:rPr>
              <a:t>them”</a:t>
            </a:r>
          </a:p>
          <a:p>
            <a:pPr>
              <a:spcBef>
                <a:spcPts val="1200"/>
              </a:spcBef>
            </a:pPr>
            <a:r>
              <a:rPr lang="en-IE" sz="1000" dirty="0" smtClean="0">
                <a:solidFill>
                  <a:srgbClr val="000000"/>
                </a:solidFill>
              </a:rPr>
              <a:t>* Comments from 2019 survey</a:t>
            </a:r>
            <a:endParaRPr lang="en-IE" sz="1000" dirty="0">
              <a:solidFill>
                <a:srgbClr val="000000"/>
              </a:solidFill>
            </a:endParaRPr>
          </a:p>
        </p:txBody>
      </p:sp>
    </p:spTree>
    <p:extLst>
      <p:ext uri="{BB962C8B-B14F-4D97-AF65-F5344CB8AC3E}">
        <p14:creationId xmlns:p14="http://schemas.microsoft.com/office/powerpoint/2010/main" val="149318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700" dirty="0"/>
              <a:t>What could your Institution do to improve students engagement in learning?</a:t>
            </a:r>
            <a:r>
              <a:rPr lang="en-IE" dirty="0"/>
              <a:t> </a:t>
            </a:r>
            <a:r>
              <a:rPr lang="en-IE" sz="1600" dirty="0" smtClean="0"/>
              <a:t>(555 Comments*)</a:t>
            </a:r>
            <a:endParaRPr lang="en-IE" sz="1600" dirty="0"/>
          </a:p>
        </p:txBody>
      </p:sp>
      <p:graphicFrame>
        <p:nvGraphicFramePr>
          <p:cNvPr id="8" name="Chart 7"/>
          <p:cNvGraphicFramePr>
            <a:graphicFrameLocks/>
          </p:cNvGraphicFramePr>
          <p:nvPr>
            <p:extLst>
              <p:ext uri="{D42A27DB-BD31-4B8C-83A1-F6EECF244321}">
                <p14:modId xmlns:p14="http://schemas.microsoft.com/office/powerpoint/2010/main" val="1704608578"/>
              </p:ext>
            </p:extLst>
          </p:nvPr>
        </p:nvGraphicFramePr>
        <p:xfrm>
          <a:off x="1157205" y="1257887"/>
          <a:ext cx="7123765" cy="44134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95528" y="5458690"/>
            <a:ext cx="2176047" cy="2863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1000" dirty="0" smtClean="0">
                <a:solidFill>
                  <a:srgbClr val="000000"/>
                </a:solidFill>
              </a:rPr>
              <a:t>*all comments available to view</a:t>
            </a:r>
            <a:endParaRPr lang="en-IE" sz="1000" dirty="0">
              <a:solidFill>
                <a:srgbClr val="000000"/>
              </a:solidFill>
            </a:endParaRPr>
          </a:p>
        </p:txBody>
      </p:sp>
    </p:spTree>
    <p:extLst>
      <p:ext uri="{BB962C8B-B14F-4D97-AF65-F5344CB8AC3E}">
        <p14:creationId xmlns:p14="http://schemas.microsoft.com/office/powerpoint/2010/main" val="77568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700" dirty="0"/>
              <a:t>What could your Institution do to improve students engagement in learning</a:t>
            </a:r>
            <a:r>
              <a:rPr lang="en-IE" sz="2700" dirty="0" smtClean="0"/>
              <a:t>? </a:t>
            </a:r>
            <a:r>
              <a:rPr lang="en-IE" sz="1600" dirty="0" smtClean="0"/>
              <a:t>(sample of top comments)</a:t>
            </a:r>
            <a:endParaRPr lang="en-IE" sz="1600" dirty="0"/>
          </a:p>
        </p:txBody>
      </p:sp>
      <p:sp>
        <p:nvSpPr>
          <p:cNvPr id="3" name="Content Placeholder 2"/>
          <p:cNvSpPr>
            <a:spLocks noGrp="1"/>
          </p:cNvSpPr>
          <p:nvPr>
            <p:ph idx="1"/>
          </p:nvPr>
        </p:nvSpPr>
        <p:spPr>
          <a:xfrm>
            <a:off x="795528" y="1118796"/>
            <a:ext cx="7928057" cy="4690333"/>
          </a:xfrm>
        </p:spPr>
        <p:txBody>
          <a:bodyPr>
            <a:normAutofit fontScale="25000" lnSpcReduction="20000"/>
          </a:bodyPr>
          <a:lstStyle/>
          <a:p>
            <a:pPr>
              <a:spcBef>
                <a:spcPts val="600"/>
              </a:spcBef>
            </a:pPr>
            <a:r>
              <a:rPr lang="en-US" sz="5400" dirty="0" smtClean="0">
                <a:solidFill>
                  <a:srgbClr val="000000"/>
                </a:solidFill>
              </a:rPr>
              <a:t>“Have </a:t>
            </a:r>
            <a:r>
              <a:rPr lang="en-US" sz="5400" dirty="0">
                <a:solidFill>
                  <a:srgbClr val="000000"/>
                </a:solidFill>
              </a:rPr>
              <a:t>more talks, extra curricular activities and talks and on an evening instead of in the days as these sometimes clash with current lectures and </a:t>
            </a:r>
            <a:r>
              <a:rPr lang="en-US" sz="5400" dirty="0" smtClean="0">
                <a:solidFill>
                  <a:srgbClr val="000000"/>
                </a:solidFill>
              </a:rPr>
              <a:t>tutorials”</a:t>
            </a:r>
            <a:endParaRPr lang="en-IE" sz="5400" dirty="0" smtClean="0">
              <a:solidFill>
                <a:srgbClr val="000000"/>
              </a:solidFill>
            </a:endParaRPr>
          </a:p>
          <a:p>
            <a:pPr>
              <a:spcBef>
                <a:spcPts val="600"/>
              </a:spcBef>
            </a:pPr>
            <a:r>
              <a:rPr lang="en-US" sz="5400" dirty="0" smtClean="0">
                <a:solidFill>
                  <a:srgbClr val="000000"/>
                </a:solidFill>
              </a:rPr>
              <a:t>“More </a:t>
            </a:r>
            <a:r>
              <a:rPr lang="en-US" sz="5400" dirty="0">
                <a:solidFill>
                  <a:srgbClr val="000000"/>
                </a:solidFill>
              </a:rPr>
              <a:t>help in terms of how to research topics appropriately when completing assignments and practical </a:t>
            </a:r>
            <a:r>
              <a:rPr lang="en-US" sz="5400" dirty="0" smtClean="0">
                <a:solidFill>
                  <a:srgbClr val="000000"/>
                </a:solidFill>
              </a:rPr>
              <a:t>work”</a:t>
            </a:r>
          </a:p>
          <a:p>
            <a:pPr>
              <a:spcBef>
                <a:spcPts val="600"/>
              </a:spcBef>
            </a:pPr>
            <a:r>
              <a:rPr lang="en-US" sz="5400" dirty="0" smtClean="0">
                <a:solidFill>
                  <a:srgbClr val="000000"/>
                </a:solidFill>
              </a:rPr>
              <a:t>“I </a:t>
            </a:r>
            <a:r>
              <a:rPr lang="en-US" sz="5400" dirty="0">
                <a:solidFill>
                  <a:srgbClr val="000000"/>
                </a:solidFill>
              </a:rPr>
              <a:t>would welcome opportunities to assemble with fellow online students, e.g. 1 day per semester in the </a:t>
            </a:r>
            <a:r>
              <a:rPr lang="en-US" sz="5400" dirty="0" smtClean="0">
                <a:solidFill>
                  <a:srgbClr val="000000"/>
                </a:solidFill>
              </a:rPr>
              <a:t>college”</a:t>
            </a:r>
          </a:p>
          <a:p>
            <a:pPr>
              <a:spcBef>
                <a:spcPts val="600"/>
              </a:spcBef>
            </a:pPr>
            <a:r>
              <a:rPr lang="en-US" sz="5400" dirty="0" smtClean="0">
                <a:solidFill>
                  <a:srgbClr val="000000"/>
                </a:solidFill>
              </a:rPr>
              <a:t>“Provide </a:t>
            </a:r>
            <a:r>
              <a:rPr lang="en-US" sz="5400" dirty="0">
                <a:solidFill>
                  <a:srgbClr val="000000"/>
                </a:solidFill>
              </a:rPr>
              <a:t>more practical learning opportunities for students and give thorough explanation and expectations for </a:t>
            </a:r>
            <a:r>
              <a:rPr lang="en-US" sz="5400" dirty="0" smtClean="0">
                <a:solidFill>
                  <a:srgbClr val="000000"/>
                </a:solidFill>
              </a:rPr>
              <a:t>assessments”</a:t>
            </a:r>
            <a:endParaRPr lang="en-IE" sz="5400" dirty="0" smtClean="0">
              <a:solidFill>
                <a:srgbClr val="000000"/>
              </a:solidFill>
            </a:endParaRPr>
          </a:p>
          <a:p>
            <a:pPr>
              <a:spcBef>
                <a:spcPts val="600"/>
              </a:spcBef>
            </a:pPr>
            <a:r>
              <a:rPr lang="en-US" sz="5400" dirty="0" smtClean="0">
                <a:solidFill>
                  <a:srgbClr val="000000"/>
                </a:solidFill>
              </a:rPr>
              <a:t>“Provide </a:t>
            </a:r>
            <a:r>
              <a:rPr lang="en-US" sz="5400" dirty="0">
                <a:solidFill>
                  <a:srgbClr val="000000"/>
                </a:solidFill>
              </a:rPr>
              <a:t>more feedback on assignments and try better to have live recordings rather than pre recorded </a:t>
            </a:r>
            <a:r>
              <a:rPr lang="en-US" sz="5400" dirty="0" smtClean="0">
                <a:solidFill>
                  <a:srgbClr val="000000"/>
                </a:solidFill>
              </a:rPr>
              <a:t>lectures”</a:t>
            </a:r>
            <a:endParaRPr lang="en-IE" sz="5400" dirty="0" smtClean="0">
              <a:solidFill>
                <a:srgbClr val="000000"/>
              </a:solidFill>
            </a:endParaRPr>
          </a:p>
          <a:p>
            <a:pPr>
              <a:spcBef>
                <a:spcPts val="600"/>
              </a:spcBef>
            </a:pPr>
            <a:r>
              <a:rPr lang="en-US" sz="5400" dirty="0" smtClean="0">
                <a:solidFill>
                  <a:srgbClr val="000000"/>
                </a:solidFill>
              </a:rPr>
              <a:t>“Meet </a:t>
            </a:r>
            <a:r>
              <a:rPr lang="en-US" sz="5400" dirty="0">
                <a:solidFill>
                  <a:srgbClr val="000000"/>
                </a:solidFill>
              </a:rPr>
              <a:t>students on a one to one basis to see exactly what they could do to help them to stay in </a:t>
            </a:r>
            <a:r>
              <a:rPr lang="en-US" sz="5400" dirty="0" smtClean="0">
                <a:solidFill>
                  <a:srgbClr val="000000"/>
                </a:solidFill>
              </a:rPr>
              <a:t>college”</a:t>
            </a:r>
            <a:endParaRPr lang="en-IE" sz="5400" dirty="0" smtClean="0">
              <a:solidFill>
                <a:srgbClr val="000000"/>
              </a:solidFill>
            </a:endParaRPr>
          </a:p>
          <a:p>
            <a:pPr>
              <a:spcBef>
                <a:spcPts val="600"/>
              </a:spcBef>
            </a:pPr>
            <a:r>
              <a:rPr lang="en-US" sz="5400" dirty="0" smtClean="0">
                <a:solidFill>
                  <a:srgbClr val="000000"/>
                </a:solidFill>
              </a:rPr>
              <a:t>“Be </a:t>
            </a:r>
            <a:r>
              <a:rPr lang="en-US" sz="5400" dirty="0">
                <a:solidFill>
                  <a:srgbClr val="000000"/>
                </a:solidFill>
              </a:rPr>
              <a:t>more approachable for questions and understanding of </a:t>
            </a:r>
            <a:r>
              <a:rPr lang="en-US" sz="5400" dirty="0" smtClean="0">
                <a:solidFill>
                  <a:srgbClr val="000000"/>
                </a:solidFill>
              </a:rPr>
              <a:t>problems”</a:t>
            </a:r>
            <a:endParaRPr lang="en-IE" sz="5400" dirty="0" smtClean="0">
              <a:solidFill>
                <a:srgbClr val="000000"/>
              </a:solidFill>
            </a:endParaRPr>
          </a:p>
          <a:p>
            <a:pPr>
              <a:spcBef>
                <a:spcPts val="600"/>
              </a:spcBef>
            </a:pPr>
            <a:r>
              <a:rPr lang="en-US" sz="5400" dirty="0" smtClean="0">
                <a:solidFill>
                  <a:srgbClr val="000000"/>
                </a:solidFill>
              </a:rPr>
              <a:t>“Certain </a:t>
            </a:r>
            <a:r>
              <a:rPr lang="en-US" sz="5400" dirty="0">
                <a:solidFill>
                  <a:srgbClr val="000000"/>
                </a:solidFill>
              </a:rPr>
              <a:t>percentage requirements for attendance in </a:t>
            </a:r>
            <a:r>
              <a:rPr lang="en-US" sz="5400" dirty="0" smtClean="0">
                <a:solidFill>
                  <a:srgbClr val="000000"/>
                </a:solidFill>
              </a:rPr>
              <a:t>classes”</a:t>
            </a:r>
            <a:endParaRPr lang="en-IE" sz="5400" dirty="0" smtClean="0">
              <a:solidFill>
                <a:srgbClr val="000000"/>
              </a:solidFill>
            </a:endParaRPr>
          </a:p>
          <a:p>
            <a:pPr>
              <a:spcBef>
                <a:spcPts val="600"/>
              </a:spcBef>
            </a:pPr>
            <a:r>
              <a:rPr lang="en-US" sz="5400" dirty="0" smtClean="0">
                <a:solidFill>
                  <a:srgbClr val="000000"/>
                </a:solidFill>
              </a:rPr>
              <a:t>“More </a:t>
            </a:r>
            <a:r>
              <a:rPr lang="en-US" sz="5400" dirty="0">
                <a:solidFill>
                  <a:srgbClr val="000000"/>
                </a:solidFill>
              </a:rPr>
              <a:t>real-world applications, subjects. Work placement</a:t>
            </a:r>
            <a:r>
              <a:rPr lang="en-US" sz="5400" dirty="0" smtClean="0">
                <a:solidFill>
                  <a:srgbClr val="000000"/>
                </a:solidFill>
              </a:rPr>
              <a:t>!!!”</a:t>
            </a:r>
            <a:endParaRPr lang="en-IE" sz="5400" dirty="0" smtClean="0">
              <a:solidFill>
                <a:srgbClr val="000000"/>
              </a:solidFill>
            </a:endParaRPr>
          </a:p>
          <a:p>
            <a:pPr>
              <a:spcBef>
                <a:spcPts val="600"/>
              </a:spcBef>
            </a:pPr>
            <a:r>
              <a:rPr lang="en-US" sz="5400" dirty="0" smtClean="0">
                <a:solidFill>
                  <a:srgbClr val="000000"/>
                </a:solidFill>
              </a:rPr>
              <a:t>“Longer </a:t>
            </a:r>
            <a:r>
              <a:rPr lang="en-US" sz="5400" dirty="0">
                <a:solidFill>
                  <a:srgbClr val="000000"/>
                </a:solidFill>
              </a:rPr>
              <a:t>opening hours in college and library during weekdays and weekend</a:t>
            </a:r>
            <a:endParaRPr lang="en-IE" sz="5400" dirty="0" smtClean="0">
              <a:solidFill>
                <a:srgbClr val="000000"/>
              </a:solidFill>
            </a:endParaRPr>
          </a:p>
          <a:p>
            <a:pPr>
              <a:spcBef>
                <a:spcPts val="600"/>
              </a:spcBef>
            </a:pPr>
            <a:r>
              <a:rPr lang="en-US" sz="5400" dirty="0" smtClean="0">
                <a:solidFill>
                  <a:srgbClr val="000000"/>
                </a:solidFill>
              </a:rPr>
              <a:t>“Better </a:t>
            </a:r>
            <a:r>
              <a:rPr lang="en-US" sz="5400" dirty="0">
                <a:solidFill>
                  <a:srgbClr val="000000"/>
                </a:solidFill>
              </a:rPr>
              <a:t>facilities to on line </a:t>
            </a:r>
            <a:r>
              <a:rPr lang="en-US" sz="5400" dirty="0" smtClean="0">
                <a:solidFill>
                  <a:srgbClr val="000000"/>
                </a:solidFill>
              </a:rPr>
              <a:t>computers”</a:t>
            </a:r>
            <a:endParaRPr lang="en-IE" sz="5400" dirty="0" smtClean="0">
              <a:solidFill>
                <a:srgbClr val="000000"/>
              </a:solidFill>
            </a:endParaRPr>
          </a:p>
          <a:p>
            <a:pPr>
              <a:spcBef>
                <a:spcPts val="600"/>
              </a:spcBef>
            </a:pPr>
            <a:r>
              <a:rPr lang="en-US" sz="5400" dirty="0" smtClean="0">
                <a:solidFill>
                  <a:srgbClr val="000000"/>
                </a:solidFill>
              </a:rPr>
              <a:t>“Training </a:t>
            </a:r>
            <a:r>
              <a:rPr lang="en-US" sz="5400" dirty="0">
                <a:solidFill>
                  <a:srgbClr val="000000"/>
                </a:solidFill>
              </a:rPr>
              <a:t>and development for staff, some lectures teaching ability is very poor and it is very hard to conceal and listen in the </a:t>
            </a:r>
            <a:r>
              <a:rPr lang="en-US" sz="5400" dirty="0" smtClean="0">
                <a:solidFill>
                  <a:srgbClr val="000000"/>
                </a:solidFill>
              </a:rPr>
              <a:t>lectures”</a:t>
            </a:r>
            <a:endParaRPr lang="en-IE" sz="5400" dirty="0" smtClean="0">
              <a:solidFill>
                <a:srgbClr val="000000"/>
              </a:solidFill>
            </a:endParaRPr>
          </a:p>
          <a:p>
            <a:pPr>
              <a:spcBef>
                <a:spcPts val="600"/>
              </a:spcBef>
            </a:pPr>
            <a:r>
              <a:rPr lang="en-US" sz="5400" dirty="0" smtClean="0">
                <a:solidFill>
                  <a:srgbClr val="000000"/>
                </a:solidFill>
              </a:rPr>
              <a:t>“Provide </a:t>
            </a:r>
            <a:r>
              <a:rPr lang="en-US" sz="5400" dirty="0">
                <a:solidFill>
                  <a:srgbClr val="000000"/>
                </a:solidFill>
              </a:rPr>
              <a:t>more support for students that are struggling personally/thinking about dropping </a:t>
            </a:r>
            <a:r>
              <a:rPr lang="en-US" sz="5400" dirty="0" smtClean="0">
                <a:solidFill>
                  <a:srgbClr val="000000"/>
                </a:solidFill>
              </a:rPr>
              <a:t>out”</a:t>
            </a:r>
          </a:p>
          <a:p>
            <a:pPr>
              <a:spcBef>
                <a:spcPts val="600"/>
              </a:spcBef>
            </a:pPr>
            <a:r>
              <a:rPr lang="en-US" sz="5400" dirty="0" smtClean="0">
                <a:solidFill>
                  <a:srgbClr val="000000"/>
                </a:solidFill>
              </a:rPr>
              <a:t>“Provision </a:t>
            </a:r>
            <a:r>
              <a:rPr lang="en-US" sz="5400" dirty="0">
                <a:solidFill>
                  <a:srgbClr val="000000"/>
                </a:solidFill>
              </a:rPr>
              <a:t>of learning support </a:t>
            </a:r>
            <a:r>
              <a:rPr lang="en-US" sz="5400" dirty="0" smtClean="0">
                <a:solidFill>
                  <a:srgbClr val="000000"/>
                </a:solidFill>
              </a:rPr>
              <a:t>facilities”</a:t>
            </a:r>
          </a:p>
          <a:p>
            <a:pPr>
              <a:spcBef>
                <a:spcPts val="600"/>
              </a:spcBef>
            </a:pPr>
            <a:r>
              <a:rPr lang="en-IE" sz="4000" dirty="0" smtClean="0">
                <a:solidFill>
                  <a:srgbClr val="000000"/>
                </a:solidFill>
              </a:rPr>
              <a:t>* </a:t>
            </a:r>
            <a:r>
              <a:rPr lang="en-IE" sz="4000" dirty="0">
                <a:solidFill>
                  <a:srgbClr val="000000"/>
                </a:solidFill>
              </a:rPr>
              <a:t>Comments from </a:t>
            </a:r>
            <a:r>
              <a:rPr lang="en-IE" sz="4000" dirty="0" smtClean="0">
                <a:solidFill>
                  <a:srgbClr val="000000"/>
                </a:solidFill>
              </a:rPr>
              <a:t>2019 survey</a:t>
            </a:r>
            <a:endParaRPr lang="en-IE" sz="4000" dirty="0">
              <a:solidFill>
                <a:srgbClr val="000000"/>
              </a:solidFill>
            </a:endParaRPr>
          </a:p>
          <a:p>
            <a:endParaRPr lang="en-IE" dirty="0" smtClean="0"/>
          </a:p>
        </p:txBody>
      </p:sp>
    </p:spTree>
    <p:extLst>
      <p:ext uri="{BB962C8B-B14F-4D97-AF65-F5344CB8AC3E}">
        <p14:creationId xmlns:p14="http://schemas.microsoft.com/office/powerpoint/2010/main" val="398360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IE" dirty="0" smtClean="0"/>
              <a:t>Structure of Survey (2017, 2018, 2019)</a:t>
            </a:r>
            <a:endParaRPr lang="en-IE" dirty="0"/>
          </a:p>
        </p:txBody>
      </p:sp>
      <p:cxnSp>
        <p:nvCxnSpPr>
          <p:cNvPr id="4" name="Straight Connector 3"/>
          <p:cNvCxnSpPr/>
          <p:nvPr/>
        </p:nvCxnSpPr>
        <p:spPr>
          <a:xfrm>
            <a:off x="803650" y="1023114"/>
            <a:ext cx="7654550" cy="0"/>
          </a:xfrm>
          <a:prstGeom prst="line">
            <a:avLst/>
          </a:prstGeom>
          <a:ln>
            <a:solidFill>
              <a:srgbClr val="E1CD25"/>
            </a:solidFill>
          </a:ln>
          <a:effectLst/>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803650" y="5997190"/>
            <a:ext cx="7654550" cy="0"/>
          </a:xfrm>
          <a:prstGeom prst="line">
            <a:avLst/>
          </a:prstGeom>
          <a:ln>
            <a:solidFill>
              <a:srgbClr val="E1CD25"/>
            </a:solidFill>
          </a:ln>
          <a:effectLst/>
        </p:spPr>
        <p:style>
          <a:lnRef idx="3">
            <a:schemeClr val="dk1"/>
          </a:lnRef>
          <a:fillRef idx="0">
            <a:schemeClr val="dk1"/>
          </a:fillRef>
          <a:effectRef idx="2">
            <a:schemeClr val="dk1"/>
          </a:effectRef>
          <a:fontRef idx="minor">
            <a:schemeClr val="tx1"/>
          </a:fontRef>
        </p:style>
      </p:cxnSp>
      <p:pic>
        <p:nvPicPr>
          <p:cNvPr id="13" name="Picture 12" descr="Student_survey_02-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50" y="6181402"/>
            <a:ext cx="987014" cy="470952"/>
          </a:xfrm>
          <a:prstGeom prst="rect">
            <a:avLst/>
          </a:prstGeom>
        </p:spPr>
      </p:pic>
      <p:sp>
        <p:nvSpPr>
          <p:cNvPr id="8" name="Rectangle 7"/>
          <p:cNvSpPr/>
          <p:nvPr/>
        </p:nvSpPr>
        <p:spPr>
          <a:xfrm>
            <a:off x="895928" y="5424948"/>
            <a:ext cx="7250545" cy="430887"/>
          </a:xfrm>
          <a:prstGeom prst="rect">
            <a:avLst/>
          </a:prstGeom>
        </p:spPr>
        <p:txBody>
          <a:bodyPr wrap="square">
            <a:spAutoFit/>
          </a:bodyPr>
          <a:lstStyle/>
          <a:p>
            <a:r>
              <a:rPr lang="en-AU" sz="1050" dirty="0" smtClean="0">
                <a:solidFill>
                  <a:srgbClr val="000000"/>
                </a:solidFill>
                <a:cs typeface="Tahoma"/>
              </a:rPr>
              <a:t>Please note: Indicator scores are indicators of relative performance and are NOT </a:t>
            </a:r>
            <a:r>
              <a:rPr lang="en-AU" sz="1050" dirty="0">
                <a:solidFill>
                  <a:srgbClr val="000000"/>
                </a:solidFill>
                <a:cs typeface="Tahoma"/>
              </a:rPr>
              <a:t>percentages. They are calculated scores to enable interpretation of the data at a higher level than individual questions.</a:t>
            </a:r>
            <a:endParaRPr lang="en-IE" sz="1050" dirty="0"/>
          </a:p>
        </p:txBody>
      </p:sp>
      <p:sp>
        <p:nvSpPr>
          <p:cNvPr id="2" name="TextBox 1"/>
          <p:cNvSpPr txBox="1"/>
          <p:nvPr/>
        </p:nvSpPr>
        <p:spPr>
          <a:xfrm>
            <a:off x="795528" y="1145675"/>
            <a:ext cx="6267424" cy="4201150"/>
          </a:xfrm>
          <a:prstGeom prst="rect">
            <a:avLst/>
          </a:prstGeom>
          <a:noFill/>
        </p:spPr>
        <p:txBody>
          <a:bodyPr wrap="square" rtlCol="0">
            <a:spAutoFit/>
          </a:bodyPr>
          <a:lstStyle/>
          <a:p>
            <a:pPr>
              <a:lnSpc>
                <a:spcPct val="150000"/>
              </a:lnSpc>
            </a:pPr>
            <a:r>
              <a:rPr lang="en-IE" b="1" u="sng" dirty="0" smtClean="0">
                <a:solidFill>
                  <a:srgbClr val="702B74"/>
                </a:solidFill>
                <a:latin typeface="Times New Roman" panose="02020603050405020304" pitchFamily="18" charset="0"/>
                <a:cs typeface="Times New Roman" panose="02020603050405020304" pitchFamily="18" charset="0"/>
              </a:rPr>
              <a:t>9 Engagement Indicators</a:t>
            </a:r>
          </a:p>
          <a:p>
            <a:pPr marL="285750" indent="-285750">
              <a:lnSpc>
                <a:spcPct val="150000"/>
              </a:lnSpc>
              <a:buFont typeface="Arial" panose="020B0604020202020204" pitchFamily="34" charset="0"/>
              <a:buChar char="•"/>
            </a:pPr>
            <a:r>
              <a:rPr lang="en-IE" sz="1600" dirty="0" smtClean="0">
                <a:solidFill>
                  <a:srgbClr val="702B74"/>
                </a:solidFill>
                <a:latin typeface="Times New Roman" panose="02020603050405020304" pitchFamily="18" charset="0"/>
                <a:cs typeface="Times New Roman" panose="02020603050405020304" pitchFamily="18" charset="0"/>
              </a:rPr>
              <a:t>Higher-Order Learning (HO)</a:t>
            </a:r>
          </a:p>
          <a:p>
            <a:pPr marL="285750" indent="-285750">
              <a:lnSpc>
                <a:spcPct val="150000"/>
              </a:lnSpc>
              <a:buFont typeface="Arial" panose="020B0604020202020204" pitchFamily="34" charset="0"/>
              <a:buChar char="•"/>
            </a:pPr>
            <a:r>
              <a:rPr lang="en-IE" sz="1600" dirty="0" smtClean="0">
                <a:solidFill>
                  <a:srgbClr val="702B74"/>
                </a:solidFill>
                <a:latin typeface="Times New Roman" panose="02020603050405020304" pitchFamily="18" charset="0"/>
                <a:cs typeface="Times New Roman" panose="02020603050405020304" pitchFamily="18" charset="0"/>
              </a:rPr>
              <a:t>Reflective and Integrative Learning (RI)</a:t>
            </a:r>
          </a:p>
          <a:p>
            <a:pPr marL="285750" indent="-285750">
              <a:lnSpc>
                <a:spcPct val="150000"/>
              </a:lnSpc>
              <a:buFont typeface="Arial" panose="020B0604020202020204" pitchFamily="34" charset="0"/>
              <a:buChar char="•"/>
            </a:pPr>
            <a:r>
              <a:rPr lang="en-IE" sz="1600" dirty="0" smtClean="0">
                <a:solidFill>
                  <a:srgbClr val="702B74"/>
                </a:solidFill>
                <a:latin typeface="Times New Roman" panose="02020603050405020304" pitchFamily="18" charset="0"/>
                <a:cs typeface="Times New Roman" panose="02020603050405020304" pitchFamily="18" charset="0"/>
              </a:rPr>
              <a:t>Quantitative Reasoning (QR)</a:t>
            </a:r>
          </a:p>
          <a:p>
            <a:pPr marL="285750" indent="-285750">
              <a:lnSpc>
                <a:spcPct val="150000"/>
              </a:lnSpc>
              <a:buFont typeface="Arial" panose="020B0604020202020204" pitchFamily="34" charset="0"/>
              <a:buChar char="•"/>
            </a:pPr>
            <a:r>
              <a:rPr lang="en-IE" sz="1600" dirty="0" smtClean="0">
                <a:solidFill>
                  <a:srgbClr val="702B74"/>
                </a:solidFill>
                <a:latin typeface="Times New Roman" panose="02020603050405020304" pitchFamily="18" charset="0"/>
                <a:cs typeface="Times New Roman" panose="02020603050405020304" pitchFamily="18" charset="0"/>
              </a:rPr>
              <a:t>Learning Strategies (LS)</a:t>
            </a:r>
          </a:p>
          <a:p>
            <a:pPr marL="285750" indent="-285750">
              <a:lnSpc>
                <a:spcPct val="150000"/>
              </a:lnSpc>
              <a:buFont typeface="Arial" panose="020B0604020202020204" pitchFamily="34" charset="0"/>
              <a:buChar char="•"/>
            </a:pPr>
            <a:r>
              <a:rPr lang="en-IE" sz="1600" dirty="0" smtClean="0">
                <a:solidFill>
                  <a:srgbClr val="702B74"/>
                </a:solidFill>
                <a:latin typeface="Times New Roman" panose="02020603050405020304" pitchFamily="18" charset="0"/>
                <a:cs typeface="Times New Roman" panose="02020603050405020304" pitchFamily="18" charset="0"/>
              </a:rPr>
              <a:t>Collaborative Learning (CL)</a:t>
            </a:r>
          </a:p>
          <a:p>
            <a:pPr marL="285750" indent="-285750">
              <a:lnSpc>
                <a:spcPct val="150000"/>
              </a:lnSpc>
              <a:buFont typeface="Arial" panose="020B0604020202020204" pitchFamily="34" charset="0"/>
              <a:buChar char="•"/>
            </a:pPr>
            <a:r>
              <a:rPr lang="en-IE" sz="1600" dirty="0" smtClean="0">
                <a:solidFill>
                  <a:srgbClr val="702B74"/>
                </a:solidFill>
                <a:latin typeface="Times New Roman" panose="02020603050405020304" pitchFamily="18" charset="0"/>
                <a:cs typeface="Times New Roman" panose="02020603050405020304" pitchFamily="18" charset="0"/>
              </a:rPr>
              <a:t>Student-Faculty Interaction (SF)</a:t>
            </a:r>
          </a:p>
          <a:p>
            <a:pPr marL="285750" indent="-285750">
              <a:lnSpc>
                <a:spcPct val="150000"/>
              </a:lnSpc>
              <a:buFont typeface="Arial" panose="020B0604020202020204" pitchFamily="34" charset="0"/>
              <a:buChar char="•"/>
            </a:pPr>
            <a:r>
              <a:rPr lang="en-IE" sz="1600" dirty="0" smtClean="0">
                <a:solidFill>
                  <a:srgbClr val="702B74"/>
                </a:solidFill>
                <a:latin typeface="Times New Roman" panose="02020603050405020304" pitchFamily="18" charset="0"/>
                <a:cs typeface="Times New Roman" panose="02020603050405020304" pitchFamily="18" charset="0"/>
              </a:rPr>
              <a:t>Effective Teaching Practices (ET)</a:t>
            </a:r>
          </a:p>
          <a:p>
            <a:pPr marL="285750" indent="-285750">
              <a:lnSpc>
                <a:spcPct val="150000"/>
              </a:lnSpc>
              <a:buFont typeface="Arial" panose="020B0604020202020204" pitchFamily="34" charset="0"/>
              <a:buChar char="•"/>
            </a:pPr>
            <a:r>
              <a:rPr lang="en-IE" sz="1600" dirty="0" smtClean="0">
                <a:solidFill>
                  <a:srgbClr val="702B74"/>
                </a:solidFill>
                <a:latin typeface="Times New Roman" panose="02020603050405020304" pitchFamily="18" charset="0"/>
                <a:cs typeface="Times New Roman" panose="02020603050405020304" pitchFamily="18" charset="0"/>
              </a:rPr>
              <a:t>Quality of Interactions (QI)</a:t>
            </a:r>
          </a:p>
          <a:p>
            <a:pPr marL="285750" indent="-285750">
              <a:lnSpc>
                <a:spcPct val="150000"/>
              </a:lnSpc>
              <a:buFont typeface="Arial" panose="020B0604020202020204" pitchFamily="34" charset="0"/>
              <a:buChar char="•"/>
            </a:pPr>
            <a:r>
              <a:rPr lang="en-IE" sz="1600" dirty="0" smtClean="0">
                <a:solidFill>
                  <a:srgbClr val="702B74"/>
                </a:solidFill>
                <a:latin typeface="Times New Roman" panose="02020603050405020304" pitchFamily="18" charset="0"/>
                <a:cs typeface="Times New Roman" panose="02020603050405020304" pitchFamily="18" charset="0"/>
              </a:rPr>
              <a:t>Supportive Environment (SE)</a:t>
            </a:r>
          </a:p>
          <a:p>
            <a:pPr marL="742950" lvl="1" indent="-285750">
              <a:lnSpc>
                <a:spcPct val="150000"/>
              </a:lnSpc>
              <a:buFont typeface="Wingdings" panose="05000000000000000000" pitchFamily="2" charset="2"/>
              <a:buChar char="Ø"/>
            </a:pPr>
            <a:r>
              <a:rPr lang="en-IE" sz="1600" dirty="0" smtClean="0">
                <a:solidFill>
                  <a:srgbClr val="702B74"/>
                </a:solidFill>
                <a:latin typeface="Times New Roman" panose="02020603050405020304" pitchFamily="18" charset="0"/>
                <a:cs typeface="Times New Roman" panose="02020603050405020304" pitchFamily="18" charset="0"/>
              </a:rPr>
              <a:t>Questions not relating directly to indicators</a:t>
            </a:r>
            <a:endParaRPr lang="en-IE" sz="1600" dirty="0">
              <a:solidFill>
                <a:srgbClr val="702B7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59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28" y="171896"/>
            <a:ext cx="7662671" cy="703770"/>
          </a:xfrm>
        </p:spPr>
        <p:txBody>
          <a:bodyPr>
            <a:normAutofit fontScale="90000"/>
          </a:bodyPr>
          <a:lstStyle/>
          <a:p>
            <a:r>
              <a:rPr lang="en-IE" sz="2700" dirty="0" smtClean="0"/>
              <a:t>Good Features of the Programme? </a:t>
            </a:r>
            <a:r>
              <a:rPr lang="en-IE" sz="1600" dirty="0" smtClean="0"/>
              <a:t>(sample of top comments)</a:t>
            </a:r>
            <a:endParaRPr lang="en-IE" sz="1600" dirty="0"/>
          </a:p>
        </p:txBody>
      </p:sp>
      <p:sp>
        <p:nvSpPr>
          <p:cNvPr id="3" name="Content Placeholder 2"/>
          <p:cNvSpPr>
            <a:spLocks noGrp="1"/>
          </p:cNvSpPr>
          <p:nvPr>
            <p:ph idx="1"/>
          </p:nvPr>
        </p:nvSpPr>
        <p:spPr>
          <a:xfrm>
            <a:off x="795528" y="1118796"/>
            <a:ext cx="7928057" cy="4690333"/>
          </a:xfrm>
        </p:spPr>
        <p:txBody>
          <a:bodyPr>
            <a:normAutofit fontScale="25000" lnSpcReduction="20000"/>
          </a:bodyPr>
          <a:lstStyle/>
          <a:p>
            <a:pPr>
              <a:spcBef>
                <a:spcPts val="600"/>
              </a:spcBef>
            </a:pPr>
            <a:r>
              <a:rPr lang="en-US" sz="5400" dirty="0" smtClean="0">
                <a:solidFill>
                  <a:srgbClr val="000000"/>
                </a:solidFill>
              </a:rPr>
              <a:t>“Assessment </a:t>
            </a:r>
            <a:r>
              <a:rPr lang="en-US" sz="5400" dirty="0">
                <a:solidFill>
                  <a:srgbClr val="000000"/>
                </a:solidFill>
              </a:rPr>
              <a:t>style, out of class learning such as trips, small numbers on the </a:t>
            </a:r>
            <a:r>
              <a:rPr lang="en-US" sz="5400" dirty="0" smtClean="0">
                <a:solidFill>
                  <a:srgbClr val="000000"/>
                </a:solidFill>
              </a:rPr>
              <a:t>course”</a:t>
            </a:r>
            <a:endParaRPr lang="en-IE" sz="5400" dirty="0" smtClean="0">
              <a:solidFill>
                <a:srgbClr val="000000"/>
              </a:solidFill>
            </a:endParaRPr>
          </a:p>
          <a:p>
            <a:pPr>
              <a:spcBef>
                <a:spcPts val="600"/>
              </a:spcBef>
            </a:pPr>
            <a:r>
              <a:rPr lang="en-US" sz="5400" dirty="0" smtClean="0">
                <a:solidFill>
                  <a:srgbClr val="000000"/>
                </a:solidFill>
              </a:rPr>
              <a:t>“Very </a:t>
            </a:r>
            <a:r>
              <a:rPr lang="en-US" sz="5400" dirty="0">
                <a:solidFill>
                  <a:srgbClr val="000000"/>
                </a:solidFill>
              </a:rPr>
              <a:t>good relation to real-world projects - feel I will be well prepared to go into job market and deliver good </a:t>
            </a:r>
            <a:r>
              <a:rPr lang="en-US" sz="5400" dirty="0" smtClean="0">
                <a:solidFill>
                  <a:srgbClr val="000000"/>
                </a:solidFill>
              </a:rPr>
              <a:t>skills”</a:t>
            </a:r>
            <a:endParaRPr lang="en-IE" sz="5400" dirty="0" smtClean="0">
              <a:solidFill>
                <a:srgbClr val="000000"/>
              </a:solidFill>
            </a:endParaRPr>
          </a:p>
          <a:p>
            <a:pPr>
              <a:spcBef>
                <a:spcPts val="600"/>
              </a:spcBef>
            </a:pPr>
            <a:r>
              <a:rPr lang="en-US" sz="5400" dirty="0" smtClean="0">
                <a:solidFill>
                  <a:srgbClr val="000000"/>
                </a:solidFill>
              </a:rPr>
              <a:t>“For </a:t>
            </a:r>
            <a:r>
              <a:rPr lang="en-US" sz="5400" dirty="0">
                <a:solidFill>
                  <a:srgbClr val="000000"/>
                </a:solidFill>
              </a:rPr>
              <a:t>me the tutors are excellent and make everything </a:t>
            </a:r>
            <a:r>
              <a:rPr lang="en-US" sz="5400" dirty="0" smtClean="0">
                <a:solidFill>
                  <a:srgbClr val="000000"/>
                </a:solidFill>
              </a:rPr>
              <a:t>interesting”</a:t>
            </a:r>
            <a:endParaRPr lang="en-IE" sz="5400" dirty="0" smtClean="0">
              <a:solidFill>
                <a:srgbClr val="000000"/>
              </a:solidFill>
            </a:endParaRPr>
          </a:p>
          <a:p>
            <a:pPr>
              <a:spcBef>
                <a:spcPts val="600"/>
              </a:spcBef>
            </a:pPr>
            <a:r>
              <a:rPr lang="en-US" sz="5400" dirty="0" smtClean="0">
                <a:solidFill>
                  <a:srgbClr val="000000"/>
                </a:solidFill>
              </a:rPr>
              <a:t>“Allows </a:t>
            </a:r>
            <a:r>
              <a:rPr lang="en-US" sz="5400" dirty="0">
                <a:solidFill>
                  <a:srgbClr val="000000"/>
                </a:solidFill>
              </a:rPr>
              <a:t>you to try out many different modules which will help when specialising towards the end of my </a:t>
            </a:r>
            <a:r>
              <a:rPr lang="en-US" sz="5400" dirty="0" smtClean="0">
                <a:solidFill>
                  <a:srgbClr val="000000"/>
                </a:solidFill>
              </a:rPr>
              <a:t>course”</a:t>
            </a:r>
            <a:endParaRPr lang="en-IE" sz="5400" dirty="0" smtClean="0">
              <a:solidFill>
                <a:srgbClr val="000000"/>
              </a:solidFill>
            </a:endParaRPr>
          </a:p>
          <a:p>
            <a:pPr>
              <a:spcBef>
                <a:spcPts val="600"/>
              </a:spcBef>
            </a:pPr>
            <a:r>
              <a:rPr lang="en-US" sz="5400" dirty="0" smtClean="0">
                <a:solidFill>
                  <a:srgbClr val="000000"/>
                </a:solidFill>
              </a:rPr>
              <a:t>“As </a:t>
            </a:r>
            <a:r>
              <a:rPr lang="en-US" sz="5400" dirty="0">
                <a:solidFill>
                  <a:srgbClr val="000000"/>
                </a:solidFill>
              </a:rPr>
              <a:t>a mature student returning I have found the total experience superb. Previous DIT degree in electrical engineering and qualified in the trade of electrician. A most encouraging and supportive experience and a </a:t>
            </a:r>
            <a:r>
              <a:rPr lang="en-US" sz="5400" dirty="0" smtClean="0">
                <a:solidFill>
                  <a:srgbClr val="000000"/>
                </a:solidFill>
              </a:rPr>
              <a:t>complete”</a:t>
            </a:r>
            <a:endParaRPr lang="en-IE" sz="5400" dirty="0" smtClean="0">
              <a:solidFill>
                <a:srgbClr val="000000"/>
              </a:solidFill>
            </a:endParaRPr>
          </a:p>
          <a:p>
            <a:pPr>
              <a:spcBef>
                <a:spcPts val="600"/>
              </a:spcBef>
            </a:pPr>
            <a:r>
              <a:rPr lang="en-US" sz="5400" dirty="0" smtClean="0">
                <a:solidFill>
                  <a:srgbClr val="000000"/>
                </a:solidFill>
              </a:rPr>
              <a:t>“Online </a:t>
            </a:r>
            <a:r>
              <a:rPr lang="en-US" sz="5400" dirty="0">
                <a:solidFill>
                  <a:srgbClr val="000000"/>
                </a:solidFill>
              </a:rPr>
              <a:t>program allows people working full time to go to </a:t>
            </a:r>
            <a:r>
              <a:rPr lang="en-US" sz="5400" dirty="0" smtClean="0">
                <a:solidFill>
                  <a:srgbClr val="000000"/>
                </a:solidFill>
              </a:rPr>
              <a:t>college”</a:t>
            </a:r>
            <a:endParaRPr lang="en-IE" sz="5400" dirty="0" smtClean="0">
              <a:solidFill>
                <a:srgbClr val="000000"/>
              </a:solidFill>
            </a:endParaRPr>
          </a:p>
          <a:p>
            <a:pPr>
              <a:spcBef>
                <a:spcPts val="600"/>
              </a:spcBef>
            </a:pPr>
            <a:r>
              <a:rPr lang="en-US" sz="5400" dirty="0" smtClean="0">
                <a:solidFill>
                  <a:srgbClr val="000000"/>
                </a:solidFill>
              </a:rPr>
              <a:t>“The </a:t>
            </a:r>
            <a:r>
              <a:rPr lang="en-US" sz="5400" dirty="0">
                <a:solidFill>
                  <a:srgbClr val="000000"/>
                </a:solidFill>
              </a:rPr>
              <a:t>blended learning system is very good. It keeps you focused by going into the college once a month whereas the </a:t>
            </a:r>
            <a:r>
              <a:rPr lang="en-US" sz="5400" dirty="0" smtClean="0">
                <a:solidFill>
                  <a:srgbClr val="000000"/>
                </a:solidFill>
              </a:rPr>
              <a:t>flexibility </a:t>
            </a:r>
            <a:r>
              <a:rPr lang="en-US" sz="5400" dirty="0">
                <a:solidFill>
                  <a:srgbClr val="000000"/>
                </a:solidFill>
              </a:rPr>
              <a:t>of the online classes make it easy to </a:t>
            </a:r>
            <a:r>
              <a:rPr lang="en-US" sz="5400" dirty="0" smtClean="0">
                <a:solidFill>
                  <a:srgbClr val="000000"/>
                </a:solidFill>
              </a:rPr>
              <a:t>do”</a:t>
            </a:r>
            <a:endParaRPr lang="en-IE" sz="5400" dirty="0" smtClean="0">
              <a:solidFill>
                <a:srgbClr val="000000"/>
              </a:solidFill>
            </a:endParaRPr>
          </a:p>
          <a:p>
            <a:pPr>
              <a:spcBef>
                <a:spcPts val="600"/>
              </a:spcBef>
            </a:pPr>
            <a:r>
              <a:rPr lang="en-US" sz="5400" dirty="0" smtClean="0">
                <a:solidFill>
                  <a:srgbClr val="000000"/>
                </a:solidFill>
              </a:rPr>
              <a:t>“Prepared </a:t>
            </a:r>
            <a:r>
              <a:rPr lang="en-US" sz="5400" dirty="0">
                <a:solidFill>
                  <a:srgbClr val="000000"/>
                </a:solidFill>
              </a:rPr>
              <a:t>you well for work outside of college. Good link with </a:t>
            </a:r>
            <a:r>
              <a:rPr lang="en-US" sz="5400" dirty="0" smtClean="0">
                <a:solidFill>
                  <a:srgbClr val="000000"/>
                </a:solidFill>
              </a:rPr>
              <a:t>companies”</a:t>
            </a:r>
            <a:endParaRPr lang="en-IE" sz="5400" dirty="0" smtClean="0">
              <a:solidFill>
                <a:srgbClr val="000000"/>
              </a:solidFill>
            </a:endParaRPr>
          </a:p>
          <a:p>
            <a:pPr>
              <a:spcBef>
                <a:spcPts val="600"/>
              </a:spcBef>
            </a:pPr>
            <a:r>
              <a:rPr lang="en-US" sz="5400" dirty="0" smtClean="0">
                <a:solidFill>
                  <a:srgbClr val="000000"/>
                </a:solidFill>
              </a:rPr>
              <a:t>“The </a:t>
            </a:r>
            <a:r>
              <a:rPr lang="en-US" sz="5400" dirty="0">
                <a:solidFill>
                  <a:srgbClr val="000000"/>
                </a:solidFill>
              </a:rPr>
              <a:t>use of modern technology in most classrooms allowing a wide variety of work to be done.  </a:t>
            </a:r>
            <a:r>
              <a:rPr lang="en-US" sz="5400" dirty="0" smtClean="0">
                <a:solidFill>
                  <a:srgbClr val="000000"/>
                </a:solidFill>
              </a:rPr>
              <a:t> Lecturers </a:t>
            </a:r>
            <a:r>
              <a:rPr lang="en-US" sz="5400" dirty="0">
                <a:solidFill>
                  <a:srgbClr val="000000"/>
                </a:solidFill>
              </a:rPr>
              <a:t>are fair and give a good understanding of each </a:t>
            </a:r>
            <a:r>
              <a:rPr lang="en-US" sz="5400" dirty="0" smtClean="0">
                <a:solidFill>
                  <a:srgbClr val="000000"/>
                </a:solidFill>
              </a:rPr>
              <a:t>module”</a:t>
            </a:r>
          </a:p>
          <a:p>
            <a:pPr>
              <a:spcBef>
                <a:spcPts val="600"/>
              </a:spcBef>
            </a:pPr>
            <a:r>
              <a:rPr lang="en-US" sz="5400" dirty="0" smtClean="0">
                <a:solidFill>
                  <a:srgbClr val="000000"/>
                </a:solidFill>
              </a:rPr>
              <a:t>“Extensive </a:t>
            </a:r>
            <a:r>
              <a:rPr lang="en-US" sz="5400" dirty="0">
                <a:solidFill>
                  <a:srgbClr val="000000"/>
                </a:solidFill>
              </a:rPr>
              <a:t>labs - Knowledgeable Lecturers - Practical assignments - A challenging final </a:t>
            </a:r>
            <a:r>
              <a:rPr lang="en-US" sz="5400" dirty="0" smtClean="0">
                <a:solidFill>
                  <a:srgbClr val="000000"/>
                </a:solidFill>
              </a:rPr>
              <a:t>project”</a:t>
            </a:r>
          </a:p>
          <a:p>
            <a:pPr>
              <a:spcBef>
                <a:spcPts val="600"/>
              </a:spcBef>
            </a:pPr>
            <a:r>
              <a:rPr lang="en-US" sz="5400" dirty="0" smtClean="0">
                <a:solidFill>
                  <a:srgbClr val="000000"/>
                </a:solidFill>
              </a:rPr>
              <a:t>“Great </a:t>
            </a:r>
            <a:r>
              <a:rPr lang="en-US" sz="5400" dirty="0">
                <a:solidFill>
                  <a:srgbClr val="000000"/>
                </a:solidFill>
              </a:rPr>
              <a:t>content, directly applicable to the ICT industry. Well </a:t>
            </a:r>
            <a:r>
              <a:rPr lang="en-US" sz="5400" dirty="0" err="1">
                <a:solidFill>
                  <a:srgbClr val="000000"/>
                </a:solidFill>
              </a:rPr>
              <a:t>organised</a:t>
            </a:r>
            <a:r>
              <a:rPr lang="en-US" sz="5400" dirty="0">
                <a:solidFill>
                  <a:srgbClr val="000000"/>
                </a:solidFill>
              </a:rPr>
              <a:t> modules, clear </a:t>
            </a:r>
            <a:r>
              <a:rPr lang="en-US" sz="5400" dirty="0" smtClean="0">
                <a:solidFill>
                  <a:srgbClr val="000000"/>
                </a:solidFill>
              </a:rPr>
              <a:t>goals”</a:t>
            </a:r>
          </a:p>
          <a:p>
            <a:pPr>
              <a:spcBef>
                <a:spcPts val="600"/>
              </a:spcBef>
            </a:pPr>
            <a:r>
              <a:rPr lang="en-US" sz="5400" dirty="0" smtClean="0">
                <a:solidFill>
                  <a:srgbClr val="000000"/>
                </a:solidFill>
              </a:rPr>
              <a:t>“Relationships </a:t>
            </a:r>
            <a:r>
              <a:rPr lang="en-US" sz="5400" dirty="0">
                <a:solidFill>
                  <a:srgbClr val="000000"/>
                </a:solidFill>
              </a:rPr>
              <a:t>that develop between the students and lecturers is quite strong. Very unique way of teaching compared to similar courses in other </a:t>
            </a:r>
            <a:r>
              <a:rPr lang="en-US" sz="5400" dirty="0" smtClean="0">
                <a:solidFill>
                  <a:srgbClr val="000000"/>
                </a:solidFill>
              </a:rPr>
              <a:t>colleges/universities”</a:t>
            </a:r>
          </a:p>
          <a:p>
            <a:pPr>
              <a:spcBef>
                <a:spcPts val="600"/>
              </a:spcBef>
            </a:pPr>
            <a:r>
              <a:rPr lang="en-US" sz="5400" dirty="0" smtClean="0">
                <a:solidFill>
                  <a:srgbClr val="000000"/>
                </a:solidFill>
              </a:rPr>
              <a:t>“high </a:t>
            </a:r>
            <a:r>
              <a:rPr lang="en-US" sz="5400" dirty="0">
                <a:solidFill>
                  <a:srgbClr val="000000"/>
                </a:solidFill>
              </a:rPr>
              <a:t>quality lecturers and </a:t>
            </a:r>
            <a:r>
              <a:rPr lang="en-US" sz="5400" dirty="0" smtClean="0">
                <a:solidFill>
                  <a:srgbClr val="000000"/>
                </a:solidFill>
              </a:rPr>
              <a:t>library resources”</a:t>
            </a:r>
            <a:endParaRPr lang="en-US" sz="5400" dirty="0">
              <a:solidFill>
                <a:srgbClr val="FF0000"/>
              </a:solidFill>
            </a:endParaRPr>
          </a:p>
          <a:p>
            <a:pPr>
              <a:spcBef>
                <a:spcPts val="600"/>
              </a:spcBef>
            </a:pPr>
            <a:r>
              <a:rPr lang="en-IE" sz="3600" dirty="0" smtClean="0">
                <a:solidFill>
                  <a:srgbClr val="000000"/>
                </a:solidFill>
              </a:rPr>
              <a:t>* </a:t>
            </a:r>
            <a:r>
              <a:rPr lang="en-IE" sz="3600" dirty="0">
                <a:solidFill>
                  <a:srgbClr val="000000"/>
                </a:solidFill>
              </a:rPr>
              <a:t>Comments from </a:t>
            </a:r>
            <a:r>
              <a:rPr lang="en-IE" sz="3600" dirty="0" smtClean="0">
                <a:solidFill>
                  <a:srgbClr val="000000"/>
                </a:solidFill>
              </a:rPr>
              <a:t>2019 survey</a:t>
            </a:r>
            <a:endParaRPr lang="en-IE" sz="3600" dirty="0">
              <a:solidFill>
                <a:srgbClr val="000000"/>
              </a:solidFill>
            </a:endParaRPr>
          </a:p>
          <a:p>
            <a:endParaRPr lang="en-IE" dirty="0" smtClean="0"/>
          </a:p>
        </p:txBody>
      </p:sp>
    </p:spTree>
    <p:extLst>
      <p:ext uri="{BB962C8B-B14F-4D97-AF65-F5344CB8AC3E}">
        <p14:creationId xmlns:p14="http://schemas.microsoft.com/office/powerpoint/2010/main" val="296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28" y="192445"/>
            <a:ext cx="7662671" cy="703770"/>
          </a:xfrm>
        </p:spPr>
        <p:txBody>
          <a:bodyPr>
            <a:normAutofit/>
          </a:bodyPr>
          <a:lstStyle/>
          <a:p>
            <a:r>
              <a:rPr lang="en-IE" sz="2400" dirty="0" smtClean="0"/>
              <a:t>Weakness of the Programme? </a:t>
            </a:r>
            <a:r>
              <a:rPr lang="en-IE" sz="1600" dirty="0" smtClean="0"/>
              <a:t>(sample of top comments)</a:t>
            </a:r>
            <a:endParaRPr lang="en-IE" sz="1600" dirty="0"/>
          </a:p>
        </p:txBody>
      </p:sp>
      <p:sp>
        <p:nvSpPr>
          <p:cNvPr id="3" name="Content Placeholder 2"/>
          <p:cNvSpPr>
            <a:spLocks noGrp="1"/>
          </p:cNvSpPr>
          <p:nvPr>
            <p:ph idx="1"/>
          </p:nvPr>
        </p:nvSpPr>
        <p:spPr>
          <a:xfrm>
            <a:off x="795528" y="1118796"/>
            <a:ext cx="7928057" cy="4690333"/>
          </a:xfrm>
        </p:spPr>
        <p:txBody>
          <a:bodyPr>
            <a:normAutofit fontScale="25000" lnSpcReduction="20000"/>
          </a:bodyPr>
          <a:lstStyle/>
          <a:p>
            <a:pPr>
              <a:spcBef>
                <a:spcPts val="600"/>
              </a:spcBef>
            </a:pPr>
            <a:r>
              <a:rPr lang="en-IE" sz="5400" dirty="0" smtClean="0">
                <a:solidFill>
                  <a:srgbClr val="000000"/>
                </a:solidFill>
              </a:rPr>
              <a:t>“Heavy Workload with overlapping CA”</a:t>
            </a:r>
          </a:p>
          <a:p>
            <a:pPr>
              <a:spcBef>
                <a:spcPts val="600"/>
              </a:spcBef>
            </a:pPr>
            <a:r>
              <a:rPr lang="en-US" sz="5400" dirty="0" smtClean="0">
                <a:solidFill>
                  <a:srgbClr val="000000"/>
                </a:solidFill>
              </a:rPr>
              <a:t>“High workload especially in Semester 2”</a:t>
            </a:r>
            <a:endParaRPr lang="en-IE" sz="5400" dirty="0" smtClean="0">
              <a:solidFill>
                <a:srgbClr val="000000"/>
              </a:solidFill>
            </a:endParaRPr>
          </a:p>
          <a:p>
            <a:pPr>
              <a:spcBef>
                <a:spcPts val="600"/>
              </a:spcBef>
            </a:pPr>
            <a:r>
              <a:rPr lang="en-US" sz="5400" dirty="0" smtClean="0">
                <a:solidFill>
                  <a:srgbClr val="000000"/>
                </a:solidFill>
              </a:rPr>
              <a:t>“Poor </a:t>
            </a:r>
            <a:r>
              <a:rPr lang="en-US" sz="5400" dirty="0">
                <a:solidFill>
                  <a:srgbClr val="000000"/>
                </a:solidFill>
              </a:rPr>
              <a:t>relevance of certain modules to actual </a:t>
            </a:r>
            <a:r>
              <a:rPr lang="en-US" sz="5400" dirty="0" err="1" smtClean="0">
                <a:solidFill>
                  <a:srgbClr val="000000"/>
                </a:solidFill>
              </a:rPr>
              <a:t>programme</a:t>
            </a:r>
            <a:r>
              <a:rPr lang="en-US" sz="5400" dirty="0" smtClean="0">
                <a:solidFill>
                  <a:srgbClr val="000000"/>
                </a:solidFill>
              </a:rPr>
              <a:t>”</a:t>
            </a:r>
          </a:p>
          <a:p>
            <a:pPr>
              <a:spcBef>
                <a:spcPts val="600"/>
              </a:spcBef>
            </a:pPr>
            <a:r>
              <a:rPr lang="en-US" sz="5400" dirty="0" smtClean="0">
                <a:solidFill>
                  <a:srgbClr val="000000"/>
                </a:solidFill>
              </a:rPr>
              <a:t>“Software </a:t>
            </a:r>
            <a:r>
              <a:rPr lang="en-US" sz="5400" dirty="0">
                <a:solidFill>
                  <a:srgbClr val="000000"/>
                </a:solidFill>
              </a:rPr>
              <a:t>needed is expensive and/or requires a very good computer to run at home. Very few computer labs have the software either so it is very difficult to work on certain modules outside of class </a:t>
            </a:r>
            <a:r>
              <a:rPr lang="en-US" sz="5400" dirty="0" smtClean="0">
                <a:solidFill>
                  <a:srgbClr val="000000"/>
                </a:solidFill>
              </a:rPr>
              <a:t>time”</a:t>
            </a:r>
          </a:p>
          <a:p>
            <a:pPr>
              <a:spcBef>
                <a:spcPts val="600"/>
              </a:spcBef>
            </a:pPr>
            <a:r>
              <a:rPr lang="en-US" sz="5400" dirty="0" smtClean="0">
                <a:solidFill>
                  <a:srgbClr val="000000"/>
                </a:solidFill>
              </a:rPr>
              <a:t>“I </a:t>
            </a:r>
            <a:r>
              <a:rPr lang="en-US" sz="5400" dirty="0">
                <a:solidFill>
                  <a:srgbClr val="000000"/>
                </a:solidFill>
              </a:rPr>
              <a:t>feel that a large proportion of our course is geared towards </a:t>
            </a:r>
            <a:r>
              <a:rPr lang="en-US" sz="5400" dirty="0" smtClean="0">
                <a:solidFill>
                  <a:srgbClr val="000000"/>
                </a:solidFill>
              </a:rPr>
              <a:t>X where </a:t>
            </a:r>
            <a:r>
              <a:rPr lang="en-US" sz="5400" dirty="0">
                <a:solidFill>
                  <a:srgbClr val="000000"/>
                </a:solidFill>
              </a:rPr>
              <a:t>our course </a:t>
            </a:r>
            <a:r>
              <a:rPr lang="en-US" sz="5400" dirty="0" smtClean="0">
                <a:solidFill>
                  <a:srgbClr val="000000"/>
                </a:solidFill>
              </a:rPr>
              <a:t>Y </a:t>
            </a:r>
            <a:r>
              <a:rPr lang="en-US" sz="5400" dirty="0">
                <a:solidFill>
                  <a:srgbClr val="000000"/>
                </a:solidFill>
              </a:rPr>
              <a:t>are made feel like second class students who are not as good as </a:t>
            </a:r>
            <a:r>
              <a:rPr lang="en-US" sz="5400" dirty="0" smtClean="0">
                <a:solidFill>
                  <a:srgbClr val="000000"/>
                </a:solidFill>
              </a:rPr>
              <a:t>X are</a:t>
            </a:r>
            <a:r>
              <a:rPr lang="en-US" sz="5400" dirty="0">
                <a:solidFill>
                  <a:srgbClr val="000000"/>
                </a:solidFill>
              </a:rPr>
              <a:t>. There is a real focus on them and </a:t>
            </a:r>
            <a:r>
              <a:rPr lang="en-US" sz="5400" dirty="0" smtClean="0">
                <a:solidFill>
                  <a:srgbClr val="000000"/>
                </a:solidFill>
              </a:rPr>
              <a:t>it is </a:t>
            </a:r>
            <a:r>
              <a:rPr lang="en-US" sz="5400" dirty="0">
                <a:solidFill>
                  <a:srgbClr val="000000"/>
                </a:solidFill>
              </a:rPr>
              <a:t>reflected in our electives choice. </a:t>
            </a:r>
            <a:r>
              <a:rPr lang="en-US" sz="5400" dirty="0" smtClean="0">
                <a:solidFill>
                  <a:srgbClr val="000000"/>
                </a:solidFill>
              </a:rPr>
              <a:t>Issues </a:t>
            </a:r>
            <a:r>
              <a:rPr lang="en-US" sz="5400" dirty="0">
                <a:solidFill>
                  <a:srgbClr val="000000"/>
                </a:solidFill>
              </a:rPr>
              <a:t>around organizing placement, no choice in where the student get to </a:t>
            </a:r>
            <a:r>
              <a:rPr lang="en-US" sz="5400" dirty="0" smtClean="0">
                <a:solidFill>
                  <a:srgbClr val="000000"/>
                </a:solidFill>
              </a:rPr>
              <a:t>go”</a:t>
            </a:r>
            <a:endParaRPr lang="en-IE" sz="5400" dirty="0" smtClean="0">
              <a:solidFill>
                <a:srgbClr val="000000"/>
              </a:solidFill>
            </a:endParaRPr>
          </a:p>
          <a:p>
            <a:pPr>
              <a:spcBef>
                <a:spcPts val="600"/>
              </a:spcBef>
            </a:pPr>
            <a:r>
              <a:rPr lang="en-US" sz="5400" dirty="0" smtClean="0">
                <a:solidFill>
                  <a:srgbClr val="000000"/>
                </a:solidFill>
              </a:rPr>
              <a:t> “</a:t>
            </a:r>
            <a:r>
              <a:rPr lang="en-US" sz="5400" dirty="0" smtClean="0">
                <a:solidFill>
                  <a:srgbClr val="000000"/>
                </a:solidFill>
              </a:rPr>
              <a:t>Feedback </a:t>
            </a:r>
            <a:r>
              <a:rPr lang="en-US" sz="5400" dirty="0">
                <a:solidFill>
                  <a:srgbClr val="000000"/>
                </a:solidFill>
              </a:rPr>
              <a:t>on results, not enough course reviews which means the course is not entirely  in line with industry at </a:t>
            </a:r>
            <a:r>
              <a:rPr lang="en-US" sz="5400" dirty="0" smtClean="0">
                <a:solidFill>
                  <a:srgbClr val="000000"/>
                </a:solidFill>
              </a:rPr>
              <a:t>present”</a:t>
            </a:r>
            <a:endParaRPr lang="en-IE" sz="5400" dirty="0">
              <a:solidFill>
                <a:srgbClr val="000000"/>
              </a:solidFill>
            </a:endParaRPr>
          </a:p>
          <a:p>
            <a:pPr>
              <a:spcBef>
                <a:spcPts val="600"/>
              </a:spcBef>
            </a:pPr>
            <a:r>
              <a:rPr lang="en-US" sz="5400" dirty="0" smtClean="0">
                <a:solidFill>
                  <a:srgbClr val="000000"/>
                </a:solidFill>
              </a:rPr>
              <a:t>“Certain </a:t>
            </a:r>
            <a:r>
              <a:rPr lang="en-US" sz="5400" dirty="0">
                <a:solidFill>
                  <a:srgbClr val="000000"/>
                </a:solidFill>
              </a:rPr>
              <a:t>lecturers do not seem to </a:t>
            </a:r>
            <a:r>
              <a:rPr lang="en-US" sz="5400" dirty="0" err="1">
                <a:solidFill>
                  <a:srgbClr val="000000"/>
                </a:solidFill>
              </a:rPr>
              <a:t>realise</a:t>
            </a:r>
            <a:r>
              <a:rPr lang="en-US" sz="5400" dirty="0">
                <a:solidFill>
                  <a:srgbClr val="000000"/>
                </a:solidFill>
              </a:rPr>
              <a:t> that online learning revolves around work, family etc. More consideration </a:t>
            </a:r>
            <a:r>
              <a:rPr lang="en-US" sz="5400" dirty="0" smtClean="0">
                <a:solidFill>
                  <a:srgbClr val="000000"/>
                </a:solidFill>
              </a:rPr>
              <a:t>please”</a:t>
            </a:r>
            <a:endParaRPr lang="en-IE" sz="5400" dirty="0" smtClean="0">
              <a:solidFill>
                <a:srgbClr val="000000"/>
              </a:solidFill>
            </a:endParaRPr>
          </a:p>
          <a:p>
            <a:pPr>
              <a:spcBef>
                <a:spcPts val="600"/>
              </a:spcBef>
            </a:pPr>
            <a:r>
              <a:rPr lang="en-US" sz="5400" dirty="0" smtClean="0">
                <a:solidFill>
                  <a:srgbClr val="000000"/>
                </a:solidFill>
              </a:rPr>
              <a:t>“Poor communication from lecturers with very little help regarding </a:t>
            </a:r>
            <a:r>
              <a:rPr lang="en-US" sz="5400" dirty="0">
                <a:solidFill>
                  <a:srgbClr val="000000"/>
                </a:solidFill>
              </a:rPr>
              <a:t>issues we are having with </a:t>
            </a:r>
            <a:r>
              <a:rPr lang="en-US" sz="5400" dirty="0" smtClean="0">
                <a:solidFill>
                  <a:srgbClr val="000000"/>
                </a:solidFill>
              </a:rPr>
              <a:t>workload”</a:t>
            </a:r>
            <a:endParaRPr lang="en-IE" sz="5400" dirty="0" smtClean="0">
              <a:solidFill>
                <a:srgbClr val="000000"/>
              </a:solidFill>
            </a:endParaRPr>
          </a:p>
          <a:p>
            <a:pPr>
              <a:spcBef>
                <a:spcPts val="600"/>
              </a:spcBef>
            </a:pPr>
            <a:r>
              <a:rPr lang="en-US" sz="5400" dirty="0" smtClean="0">
                <a:solidFill>
                  <a:srgbClr val="000000"/>
                </a:solidFill>
              </a:rPr>
              <a:t>“</a:t>
            </a:r>
            <a:r>
              <a:rPr lang="en-US" sz="5400" dirty="0" smtClean="0">
                <a:solidFill>
                  <a:srgbClr val="000000"/>
                </a:solidFill>
              </a:rPr>
              <a:t>Some </a:t>
            </a:r>
            <a:r>
              <a:rPr lang="en-US" sz="5400" dirty="0">
                <a:solidFill>
                  <a:srgbClr val="000000"/>
                </a:solidFill>
              </a:rPr>
              <a:t>incredibly poor </a:t>
            </a:r>
            <a:r>
              <a:rPr lang="en-US" sz="5400" dirty="0" err="1">
                <a:solidFill>
                  <a:srgbClr val="000000"/>
                </a:solidFill>
              </a:rPr>
              <a:t>organisation</a:t>
            </a:r>
            <a:r>
              <a:rPr lang="en-US" sz="5400" dirty="0">
                <a:solidFill>
                  <a:srgbClr val="000000"/>
                </a:solidFill>
              </a:rPr>
              <a:t> of the course, particularly in years 3 and 4. Timetabling could be </a:t>
            </a:r>
            <a:r>
              <a:rPr lang="en-US" sz="5400" dirty="0" smtClean="0">
                <a:solidFill>
                  <a:srgbClr val="000000"/>
                </a:solidFill>
              </a:rPr>
              <a:t>improved”</a:t>
            </a:r>
          </a:p>
          <a:p>
            <a:pPr>
              <a:spcBef>
                <a:spcPts val="600"/>
              </a:spcBef>
            </a:pPr>
            <a:r>
              <a:rPr lang="en-IE" sz="3600" dirty="0" smtClean="0">
                <a:solidFill>
                  <a:srgbClr val="000000"/>
                </a:solidFill>
              </a:rPr>
              <a:t>* </a:t>
            </a:r>
            <a:r>
              <a:rPr lang="en-IE" sz="3600" dirty="0">
                <a:solidFill>
                  <a:srgbClr val="000000"/>
                </a:solidFill>
              </a:rPr>
              <a:t>Comments from </a:t>
            </a:r>
            <a:r>
              <a:rPr lang="en-IE" sz="3600" dirty="0" smtClean="0">
                <a:solidFill>
                  <a:srgbClr val="000000"/>
                </a:solidFill>
              </a:rPr>
              <a:t>2019 survey</a:t>
            </a:r>
            <a:endParaRPr lang="en-IE" sz="3600" dirty="0">
              <a:solidFill>
                <a:srgbClr val="000000"/>
              </a:solidFill>
            </a:endParaRPr>
          </a:p>
          <a:p>
            <a:endParaRPr lang="en-IE" dirty="0" smtClean="0"/>
          </a:p>
        </p:txBody>
      </p:sp>
    </p:spTree>
    <p:extLst>
      <p:ext uri="{BB962C8B-B14F-4D97-AF65-F5344CB8AC3E}">
        <p14:creationId xmlns:p14="http://schemas.microsoft.com/office/powerpoint/2010/main" val="269186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700" dirty="0" smtClean="0"/>
              <a:t>Suggestions for Improvement? </a:t>
            </a:r>
            <a:r>
              <a:rPr lang="en-IE" sz="1600" dirty="0" smtClean="0"/>
              <a:t>(sample of top comments)</a:t>
            </a:r>
            <a:endParaRPr lang="en-IE" sz="1600" dirty="0"/>
          </a:p>
        </p:txBody>
      </p:sp>
      <p:sp>
        <p:nvSpPr>
          <p:cNvPr id="3" name="Content Placeholder 2"/>
          <p:cNvSpPr>
            <a:spLocks noGrp="1"/>
          </p:cNvSpPr>
          <p:nvPr>
            <p:ph idx="1"/>
          </p:nvPr>
        </p:nvSpPr>
        <p:spPr>
          <a:xfrm>
            <a:off x="795528" y="1118796"/>
            <a:ext cx="7928057" cy="4593635"/>
          </a:xfrm>
        </p:spPr>
        <p:txBody>
          <a:bodyPr>
            <a:normAutofit fontScale="25000" lnSpcReduction="20000"/>
          </a:bodyPr>
          <a:lstStyle/>
          <a:p>
            <a:pPr>
              <a:spcBef>
                <a:spcPts val="600"/>
              </a:spcBef>
            </a:pPr>
            <a:r>
              <a:rPr lang="en-US" sz="5400" dirty="0" smtClean="0">
                <a:solidFill>
                  <a:srgbClr val="000000"/>
                </a:solidFill>
              </a:rPr>
              <a:t>“Having </a:t>
            </a:r>
            <a:r>
              <a:rPr lang="en-US" sz="5400" dirty="0">
                <a:solidFill>
                  <a:srgbClr val="000000"/>
                </a:solidFill>
              </a:rPr>
              <a:t>the same lecturer for both the tutorial and theory classes for science modules as this created an element of confusion and overall disinterest of the </a:t>
            </a:r>
            <a:r>
              <a:rPr lang="en-US" sz="5400" dirty="0" smtClean="0">
                <a:solidFill>
                  <a:srgbClr val="000000"/>
                </a:solidFill>
              </a:rPr>
              <a:t>module”</a:t>
            </a:r>
          </a:p>
          <a:p>
            <a:pPr>
              <a:spcBef>
                <a:spcPts val="600"/>
              </a:spcBef>
            </a:pPr>
            <a:r>
              <a:rPr lang="en-US" sz="5400" dirty="0" smtClean="0">
                <a:solidFill>
                  <a:srgbClr val="000000"/>
                </a:solidFill>
              </a:rPr>
              <a:t>“Better </a:t>
            </a:r>
            <a:r>
              <a:rPr lang="en-US" sz="5400" dirty="0">
                <a:solidFill>
                  <a:srgbClr val="000000"/>
                </a:solidFill>
              </a:rPr>
              <a:t>reviewing of timetable before semester starts, and better communication when there's a change in </a:t>
            </a:r>
            <a:r>
              <a:rPr lang="en-US" sz="5400" dirty="0" smtClean="0">
                <a:solidFill>
                  <a:srgbClr val="000000"/>
                </a:solidFill>
              </a:rPr>
              <a:t>timetable”</a:t>
            </a:r>
          </a:p>
          <a:p>
            <a:pPr>
              <a:spcBef>
                <a:spcPts val="600"/>
              </a:spcBef>
            </a:pPr>
            <a:r>
              <a:rPr lang="en-US" sz="5400" dirty="0" smtClean="0">
                <a:solidFill>
                  <a:srgbClr val="000000"/>
                </a:solidFill>
              </a:rPr>
              <a:t>“Continuous </a:t>
            </a:r>
            <a:r>
              <a:rPr lang="en-US" sz="5400" dirty="0">
                <a:solidFill>
                  <a:srgbClr val="000000"/>
                </a:solidFill>
              </a:rPr>
              <a:t>assessment should be 50% for all subjects to make it fair for everyone, Not everyone performs well in exams even though they are an A </a:t>
            </a:r>
            <a:r>
              <a:rPr lang="en-US" sz="5400" dirty="0" smtClean="0">
                <a:solidFill>
                  <a:srgbClr val="000000"/>
                </a:solidFill>
              </a:rPr>
              <a:t>student”</a:t>
            </a:r>
          </a:p>
          <a:p>
            <a:pPr>
              <a:spcBef>
                <a:spcPts val="600"/>
              </a:spcBef>
            </a:pPr>
            <a:r>
              <a:rPr lang="en-US" sz="5400" dirty="0" smtClean="0">
                <a:solidFill>
                  <a:srgbClr val="000000"/>
                </a:solidFill>
              </a:rPr>
              <a:t>“Lectures </a:t>
            </a:r>
            <a:r>
              <a:rPr lang="en-US" sz="5400" dirty="0">
                <a:solidFill>
                  <a:srgbClr val="000000"/>
                </a:solidFill>
              </a:rPr>
              <a:t>provided more one to one meetings with their </a:t>
            </a:r>
            <a:r>
              <a:rPr lang="en-US" sz="5400" dirty="0" smtClean="0">
                <a:solidFill>
                  <a:srgbClr val="000000"/>
                </a:solidFill>
              </a:rPr>
              <a:t>students”</a:t>
            </a:r>
          </a:p>
          <a:p>
            <a:pPr>
              <a:spcBef>
                <a:spcPts val="600"/>
              </a:spcBef>
            </a:pPr>
            <a:r>
              <a:rPr lang="en-US" sz="5400" dirty="0" smtClean="0">
                <a:solidFill>
                  <a:srgbClr val="000000"/>
                </a:solidFill>
              </a:rPr>
              <a:t>“Slower </a:t>
            </a:r>
            <a:r>
              <a:rPr lang="en-US" sz="5400" dirty="0">
                <a:solidFill>
                  <a:srgbClr val="000000"/>
                </a:solidFill>
              </a:rPr>
              <a:t>the pace of teaching and give a more detailed </a:t>
            </a:r>
            <a:r>
              <a:rPr lang="en-US" sz="5400" dirty="0" smtClean="0">
                <a:solidFill>
                  <a:srgbClr val="000000"/>
                </a:solidFill>
              </a:rPr>
              <a:t>explanation”</a:t>
            </a:r>
          </a:p>
          <a:p>
            <a:pPr>
              <a:spcBef>
                <a:spcPts val="600"/>
              </a:spcBef>
            </a:pPr>
            <a:r>
              <a:rPr lang="en-US" sz="5400" dirty="0" smtClean="0">
                <a:solidFill>
                  <a:srgbClr val="000000"/>
                </a:solidFill>
              </a:rPr>
              <a:t>“Properly </a:t>
            </a:r>
            <a:r>
              <a:rPr lang="en-US" sz="5400" dirty="0">
                <a:solidFill>
                  <a:srgbClr val="000000"/>
                </a:solidFill>
              </a:rPr>
              <a:t>organize course materials, good lecture delivery, flexibility to distance learner in respect to assignment </a:t>
            </a:r>
            <a:r>
              <a:rPr lang="en-US" sz="5400" dirty="0" smtClean="0">
                <a:solidFill>
                  <a:srgbClr val="000000"/>
                </a:solidFill>
              </a:rPr>
              <a:t>submission”</a:t>
            </a:r>
          </a:p>
          <a:p>
            <a:pPr>
              <a:spcBef>
                <a:spcPts val="600"/>
              </a:spcBef>
            </a:pPr>
            <a:r>
              <a:rPr lang="en-US" sz="5400" dirty="0" smtClean="0">
                <a:solidFill>
                  <a:srgbClr val="000000"/>
                </a:solidFill>
              </a:rPr>
              <a:t>“Results </a:t>
            </a:r>
            <a:r>
              <a:rPr lang="en-US" sz="5400" dirty="0">
                <a:solidFill>
                  <a:srgbClr val="000000"/>
                </a:solidFill>
              </a:rPr>
              <a:t>of assignment take over a month to get. In some cases no results at all are given before final </a:t>
            </a:r>
            <a:r>
              <a:rPr lang="en-US" sz="5400" dirty="0" smtClean="0">
                <a:solidFill>
                  <a:srgbClr val="000000"/>
                </a:solidFill>
              </a:rPr>
              <a:t>exams”</a:t>
            </a:r>
          </a:p>
          <a:p>
            <a:pPr>
              <a:spcBef>
                <a:spcPts val="600"/>
              </a:spcBef>
            </a:pPr>
            <a:r>
              <a:rPr lang="en-US" sz="5400" dirty="0" smtClean="0">
                <a:solidFill>
                  <a:srgbClr val="000000"/>
                </a:solidFill>
              </a:rPr>
              <a:t>“The </a:t>
            </a:r>
            <a:r>
              <a:rPr lang="en-US" sz="5400" dirty="0">
                <a:solidFill>
                  <a:srgbClr val="000000"/>
                </a:solidFill>
              </a:rPr>
              <a:t>biggest issue is assignments, along with continuous assessment and final exams the workload is too intense. The number of assignments or level of content of the assignments should be </a:t>
            </a:r>
            <a:r>
              <a:rPr lang="en-US" sz="5400" dirty="0" smtClean="0">
                <a:solidFill>
                  <a:srgbClr val="000000"/>
                </a:solidFill>
              </a:rPr>
              <a:t>evaluated”</a:t>
            </a:r>
          </a:p>
          <a:p>
            <a:pPr>
              <a:spcBef>
                <a:spcPts val="600"/>
              </a:spcBef>
            </a:pPr>
            <a:r>
              <a:rPr lang="en-US" sz="5400" dirty="0" smtClean="0">
                <a:solidFill>
                  <a:srgbClr val="000000"/>
                </a:solidFill>
              </a:rPr>
              <a:t>“Upgrade </a:t>
            </a:r>
            <a:r>
              <a:rPr lang="en-US" sz="5400" dirty="0">
                <a:solidFill>
                  <a:srgbClr val="000000"/>
                </a:solidFill>
              </a:rPr>
              <a:t>some of the slower computers -Work on timetable(lots of 4 hour spaces)  -Place a emphasis on notes and how to study each module </a:t>
            </a:r>
            <a:r>
              <a:rPr lang="en-US" sz="5400" dirty="0" smtClean="0">
                <a:solidFill>
                  <a:srgbClr val="000000"/>
                </a:solidFill>
              </a:rPr>
              <a:t>tips”</a:t>
            </a:r>
          </a:p>
          <a:p>
            <a:pPr>
              <a:spcBef>
                <a:spcPts val="600"/>
              </a:spcBef>
            </a:pPr>
            <a:r>
              <a:rPr lang="en-IE" sz="5400" dirty="0" smtClean="0">
                <a:solidFill>
                  <a:srgbClr val="000000"/>
                </a:solidFill>
              </a:rPr>
              <a:t>“Exams </a:t>
            </a:r>
            <a:r>
              <a:rPr lang="en-IE" sz="5400" dirty="0">
                <a:solidFill>
                  <a:srgbClr val="000000"/>
                </a:solidFill>
              </a:rPr>
              <a:t>before </a:t>
            </a:r>
            <a:r>
              <a:rPr lang="en-IE" sz="5400" dirty="0" smtClean="0">
                <a:solidFill>
                  <a:srgbClr val="000000"/>
                </a:solidFill>
              </a:rPr>
              <a:t>Christmas”</a:t>
            </a:r>
          </a:p>
          <a:p>
            <a:pPr>
              <a:spcBef>
                <a:spcPts val="600"/>
              </a:spcBef>
            </a:pPr>
            <a:r>
              <a:rPr lang="en-US" sz="5400" dirty="0" smtClean="0">
                <a:solidFill>
                  <a:srgbClr val="000000"/>
                </a:solidFill>
              </a:rPr>
              <a:t>“look </a:t>
            </a:r>
            <a:r>
              <a:rPr lang="en-US" sz="5400" dirty="0">
                <a:solidFill>
                  <a:srgbClr val="000000"/>
                </a:solidFill>
              </a:rPr>
              <a:t>for feedback from students (customers) and take action on </a:t>
            </a:r>
            <a:r>
              <a:rPr lang="en-US" sz="5400" dirty="0" smtClean="0">
                <a:solidFill>
                  <a:srgbClr val="000000"/>
                </a:solidFill>
              </a:rPr>
              <a:t>feedback”</a:t>
            </a:r>
            <a:endParaRPr lang="en-US" sz="5400" dirty="0" smtClean="0">
              <a:solidFill>
                <a:srgbClr val="000000"/>
              </a:solidFill>
            </a:endParaRPr>
          </a:p>
          <a:p>
            <a:pPr>
              <a:spcBef>
                <a:spcPts val="600"/>
              </a:spcBef>
            </a:pPr>
            <a:r>
              <a:rPr lang="en-IE" sz="3600" dirty="0" smtClean="0">
                <a:solidFill>
                  <a:srgbClr val="000000"/>
                </a:solidFill>
              </a:rPr>
              <a:t>* </a:t>
            </a:r>
            <a:r>
              <a:rPr lang="en-IE" sz="3600" dirty="0">
                <a:solidFill>
                  <a:srgbClr val="000000"/>
                </a:solidFill>
              </a:rPr>
              <a:t>Comments from </a:t>
            </a:r>
            <a:r>
              <a:rPr lang="en-IE" sz="3600" dirty="0" smtClean="0">
                <a:solidFill>
                  <a:srgbClr val="000000"/>
                </a:solidFill>
              </a:rPr>
              <a:t>2019 survey</a:t>
            </a:r>
            <a:endParaRPr lang="en-IE" sz="3600" dirty="0">
              <a:solidFill>
                <a:srgbClr val="000000"/>
              </a:solidFill>
            </a:endParaRPr>
          </a:p>
          <a:p>
            <a:endParaRPr lang="en-IE" dirty="0" smtClean="0"/>
          </a:p>
        </p:txBody>
      </p:sp>
    </p:spTree>
    <p:extLst>
      <p:ext uri="{BB962C8B-B14F-4D97-AF65-F5344CB8AC3E}">
        <p14:creationId xmlns:p14="http://schemas.microsoft.com/office/powerpoint/2010/main" val="10547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700" dirty="0" smtClean="0"/>
              <a:t>Have you ever seriously considered withdrawing from you programme? </a:t>
            </a:r>
            <a:r>
              <a:rPr lang="en-IE" sz="1600" dirty="0" smtClean="0"/>
              <a:t>(sample of top comments)</a:t>
            </a:r>
            <a:endParaRPr lang="en-IE" sz="1600" dirty="0"/>
          </a:p>
        </p:txBody>
      </p:sp>
      <p:sp>
        <p:nvSpPr>
          <p:cNvPr id="3" name="Content Placeholder 2"/>
          <p:cNvSpPr>
            <a:spLocks noGrp="1"/>
          </p:cNvSpPr>
          <p:nvPr>
            <p:ph idx="1"/>
          </p:nvPr>
        </p:nvSpPr>
        <p:spPr>
          <a:xfrm>
            <a:off x="795528" y="1118796"/>
            <a:ext cx="7928057" cy="4690333"/>
          </a:xfrm>
        </p:spPr>
        <p:txBody>
          <a:bodyPr>
            <a:normAutofit fontScale="25000" lnSpcReduction="20000"/>
          </a:bodyPr>
          <a:lstStyle/>
          <a:p>
            <a:pPr>
              <a:spcBef>
                <a:spcPts val="600"/>
              </a:spcBef>
            </a:pPr>
            <a:r>
              <a:rPr lang="en-US" sz="5400" dirty="0" smtClean="0">
                <a:solidFill>
                  <a:srgbClr val="000000"/>
                </a:solidFill>
              </a:rPr>
              <a:t>“Stress </a:t>
            </a:r>
            <a:r>
              <a:rPr lang="en-US" sz="5400" dirty="0">
                <a:solidFill>
                  <a:srgbClr val="000000"/>
                </a:solidFill>
              </a:rPr>
              <a:t>and poor organization of the course in 2nd year nearly made me drop </a:t>
            </a:r>
            <a:r>
              <a:rPr lang="en-US" sz="5400" dirty="0" smtClean="0">
                <a:solidFill>
                  <a:srgbClr val="000000"/>
                </a:solidFill>
              </a:rPr>
              <a:t>out”</a:t>
            </a:r>
            <a:endParaRPr lang="en-IE" sz="5400" dirty="0" smtClean="0">
              <a:solidFill>
                <a:srgbClr val="000000"/>
              </a:solidFill>
            </a:endParaRPr>
          </a:p>
          <a:p>
            <a:pPr>
              <a:spcBef>
                <a:spcPts val="600"/>
              </a:spcBef>
            </a:pPr>
            <a:r>
              <a:rPr lang="en-US" sz="5400" dirty="0" smtClean="0">
                <a:solidFill>
                  <a:srgbClr val="000000"/>
                </a:solidFill>
              </a:rPr>
              <a:t>“As </a:t>
            </a:r>
            <a:r>
              <a:rPr lang="en-US" sz="5400" dirty="0">
                <a:solidFill>
                  <a:srgbClr val="000000"/>
                </a:solidFill>
              </a:rPr>
              <a:t>a mature </a:t>
            </a:r>
            <a:r>
              <a:rPr lang="en-US" sz="5400" dirty="0" smtClean="0">
                <a:solidFill>
                  <a:srgbClr val="000000"/>
                </a:solidFill>
              </a:rPr>
              <a:t>student </a:t>
            </a:r>
            <a:r>
              <a:rPr lang="en-US" sz="5400" dirty="0">
                <a:solidFill>
                  <a:srgbClr val="000000"/>
                </a:solidFill>
              </a:rPr>
              <a:t>returning to education, the initial phase was </a:t>
            </a:r>
            <a:r>
              <a:rPr lang="en-US" sz="5400" dirty="0" smtClean="0">
                <a:solidFill>
                  <a:srgbClr val="000000"/>
                </a:solidFill>
              </a:rPr>
              <a:t>overwhelming”</a:t>
            </a:r>
            <a:endParaRPr lang="en-IE" sz="5400" dirty="0" smtClean="0">
              <a:solidFill>
                <a:srgbClr val="000000"/>
              </a:solidFill>
            </a:endParaRPr>
          </a:p>
          <a:p>
            <a:pPr>
              <a:spcBef>
                <a:spcPts val="600"/>
              </a:spcBef>
            </a:pPr>
            <a:r>
              <a:rPr lang="en-US" sz="5400" dirty="0" smtClean="0">
                <a:solidFill>
                  <a:srgbClr val="000000"/>
                </a:solidFill>
              </a:rPr>
              <a:t>“Yes</a:t>
            </a:r>
            <a:r>
              <a:rPr lang="en-US" sz="5400" dirty="0">
                <a:solidFill>
                  <a:srgbClr val="000000"/>
                </a:solidFill>
              </a:rPr>
              <a:t>, the stress and workload as a part-time course has been really </a:t>
            </a:r>
            <a:r>
              <a:rPr lang="en-US" sz="5400" dirty="0" smtClean="0">
                <a:solidFill>
                  <a:srgbClr val="000000"/>
                </a:solidFill>
              </a:rPr>
              <a:t>difficult”</a:t>
            </a:r>
            <a:endParaRPr lang="en-IE" sz="5400" dirty="0" smtClean="0">
              <a:solidFill>
                <a:srgbClr val="000000"/>
              </a:solidFill>
            </a:endParaRPr>
          </a:p>
          <a:p>
            <a:pPr>
              <a:spcBef>
                <a:spcPts val="600"/>
              </a:spcBef>
            </a:pPr>
            <a:r>
              <a:rPr lang="en-US" sz="5400" dirty="0" smtClean="0">
                <a:solidFill>
                  <a:srgbClr val="000000"/>
                </a:solidFill>
              </a:rPr>
              <a:t>“Full </a:t>
            </a:r>
            <a:r>
              <a:rPr lang="en-US" sz="5400" dirty="0">
                <a:solidFill>
                  <a:srgbClr val="000000"/>
                </a:solidFill>
              </a:rPr>
              <a:t>time Job along with a young Family. Exams preferable before Xmas, start the term earlier to </a:t>
            </a:r>
            <a:r>
              <a:rPr lang="en-US" sz="5400" dirty="0" smtClean="0">
                <a:solidFill>
                  <a:srgbClr val="000000"/>
                </a:solidFill>
              </a:rPr>
              <a:t>accommodate”</a:t>
            </a:r>
            <a:endParaRPr lang="en-IE" sz="5400" dirty="0" smtClean="0">
              <a:solidFill>
                <a:srgbClr val="000000"/>
              </a:solidFill>
            </a:endParaRPr>
          </a:p>
          <a:p>
            <a:pPr>
              <a:spcBef>
                <a:spcPts val="600"/>
              </a:spcBef>
            </a:pPr>
            <a:r>
              <a:rPr lang="en-US" sz="5400" dirty="0" smtClean="0">
                <a:solidFill>
                  <a:srgbClr val="000000"/>
                </a:solidFill>
              </a:rPr>
              <a:t>“Yes</a:t>
            </a:r>
            <a:r>
              <a:rPr lang="en-US" sz="5400" dirty="0">
                <a:solidFill>
                  <a:srgbClr val="000000"/>
                </a:solidFill>
              </a:rPr>
              <a:t>, as modules hardly interlinked and some topics felt unneeded or poorly </a:t>
            </a:r>
            <a:r>
              <a:rPr lang="en-US" sz="5400" dirty="0" smtClean="0">
                <a:solidFill>
                  <a:srgbClr val="000000"/>
                </a:solidFill>
              </a:rPr>
              <a:t>explained”</a:t>
            </a:r>
            <a:endParaRPr lang="en-IE" sz="5400" dirty="0" smtClean="0">
              <a:solidFill>
                <a:srgbClr val="000000"/>
              </a:solidFill>
            </a:endParaRPr>
          </a:p>
          <a:p>
            <a:pPr>
              <a:spcBef>
                <a:spcPts val="600"/>
              </a:spcBef>
            </a:pPr>
            <a:r>
              <a:rPr lang="en-US" sz="5400" dirty="0" smtClean="0">
                <a:solidFill>
                  <a:srgbClr val="000000"/>
                </a:solidFill>
              </a:rPr>
              <a:t>“Yes</a:t>
            </a:r>
            <a:r>
              <a:rPr lang="en-US" sz="5400" dirty="0">
                <a:solidFill>
                  <a:srgbClr val="000000"/>
                </a:solidFill>
              </a:rPr>
              <a:t>, time constraints and additional modules being added each semester that I wasn’t informed of I.e. springboard </a:t>
            </a:r>
            <a:r>
              <a:rPr lang="en-US" sz="5400" dirty="0" smtClean="0">
                <a:solidFill>
                  <a:srgbClr val="000000"/>
                </a:solidFill>
              </a:rPr>
              <a:t>requirements”</a:t>
            </a:r>
            <a:endParaRPr lang="en-IE" sz="5400" dirty="0" smtClean="0">
              <a:solidFill>
                <a:srgbClr val="000000"/>
              </a:solidFill>
            </a:endParaRPr>
          </a:p>
          <a:p>
            <a:pPr>
              <a:spcBef>
                <a:spcPts val="600"/>
              </a:spcBef>
            </a:pPr>
            <a:r>
              <a:rPr lang="en-US" sz="5400" dirty="0" smtClean="0">
                <a:solidFill>
                  <a:srgbClr val="000000"/>
                </a:solidFill>
              </a:rPr>
              <a:t>“Yes </a:t>
            </a:r>
            <a:r>
              <a:rPr lang="en-US" sz="5400" dirty="0">
                <a:solidFill>
                  <a:srgbClr val="000000"/>
                </a:solidFill>
              </a:rPr>
              <a:t>I have because of being put into a different course over the change in my original </a:t>
            </a:r>
            <a:r>
              <a:rPr lang="en-US" sz="5400" dirty="0" smtClean="0">
                <a:solidFill>
                  <a:srgbClr val="000000"/>
                </a:solidFill>
              </a:rPr>
              <a:t>course”</a:t>
            </a:r>
            <a:endParaRPr lang="en-IE" sz="5400" dirty="0" smtClean="0">
              <a:solidFill>
                <a:srgbClr val="000000"/>
              </a:solidFill>
            </a:endParaRPr>
          </a:p>
          <a:p>
            <a:pPr>
              <a:spcBef>
                <a:spcPts val="600"/>
              </a:spcBef>
            </a:pPr>
            <a:r>
              <a:rPr lang="en-US" sz="5400" dirty="0" smtClean="0">
                <a:solidFill>
                  <a:srgbClr val="000000"/>
                </a:solidFill>
              </a:rPr>
              <a:t>“Yes </a:t>
            </a:r>
            <a:r>
              <a:rPr lang="en-US" sz="5400" dirty="0">
                <a:solidFill>
                  <a:srgbClr val="000000"/>
                </a:solidFill>
              </a:rPr>
              <a:t>as the whole course was a mess and was very stressful at </a:t>
            </a:r>
            <a:r>
              <a:rPr lang="en-US" sz="5400" dirty="0" smtClean="0">
                <a:solidFill>
                  <a:srgbClr val="000000"/>
                </a:solidFill>
              </a:rPr>
              <a:t>times”</a:t>
            </a:r>
            <a:endParaRPr lang="en-IE" sz="5400" dirty="0" smtClean="0">
              <a:solidFill>
                <a:srgbClr val="000000"/>
              </a:solidFill>
            </a:endParaRPr>
          </a:p>
          <a:p>
            <a:pPr>
              <a:spcBef>
                <a:spcPts val="600"/>
              </a:spcBef>
            </a:pPr>
            <a:r>
              <a:rPr lang="en-US" sz="5400" dirty="0" smtClean="0">
                <a:solidFill>
                  <a:srgbClr val="000000"/>
                </a:solidFill>
              </a:rPr>
              <a:t>“I have began </a:t>
            </a:r>
            <a:r>
              <a:rPr lang="en-US" sz="5400" dirty="0">
                <a:solidFill>
                  <a:srgbClr val="000000"/>
                </a:solidFill>
              </a:rPr>
              <a:t>to lose interest in my course due to </a:t>
            </a:r>
            <a:r>
              <a:rPr lang="en-US" sz="5400" dirty="0" smtClean="0">
                <a:solidFill>
                  <a:srgbClr val="000000"/>
                </a:solidFill>
              </a:rPr>
              <a:t>stress”</a:t>
            </a:r>
            <a:endParaRPr lang="en-IE" sz="5400" dirty="0" smtClean="0">
              <a:solidFill>
                <a:srgbClr val="000000"/>
              </a:solidFill>
            </a:endParaRPr>
          </a:p>
          <a:p>
            <a:pPr>
              <a:spcBef>
                <a:spcPts val="600"/>
              </a:spcBef>
            </a:pPr>
            <a:r>
              <a:rPr lang="en-US" sz="5400" dirty="0" smtClean="0">
                <a:solidFill>
                  <a:srgbClr val="000000"/>
                </a:solidFill>
              </a:rPr>
              <a:t>“Yes</a:t>
            </a:r>
            <a:r>
              <a:rPr lang="en-US" sz="5400" dirty="0">
                <a:solidFill>
                  <a:srgbClr val="000000"/>
                </a:solidFill>
              </a:rPr>
              <a:t>, as over 50% of students have left after </a:t>
            </a:r>
            <a:r>
              <a:rPr lang="en-US" sz="5400" dirty="0" smtClean="0">
                <a:solidFill>
                  <a:srgbClr val="000000"/>
                </a:solidFill>
              </a:rPr>
              <a:t>S1…..”</a:t>
            </a:r>
          </a:p>
          <a:p>
            <a:pPr>
              <a:spcBef>
                <a:spcPts val="600"/>
              </a:spcBef>
            </a:pPr>
            <a:r>
              <a:rPr lang="en-US" sz="5400" dirty="0" smtClean="0">
                <a:solidFill>
                  <a:srgbClr val="000000"/>
                </a:solidFill>
              </a:rPr>
              <a:t>“Yes as </a:t>
            </a:r>
            <a:r>
              <a:rPr lang="en-US" sz="5400" dirty="0">
                <a:solidFill>
                  <a:srgbClr val="000000"/>
                </a:solidFill>
              </a:rPr>
              <a:t>the amount of time we were told required for online study was completely unrealistic for those working and with a family. I wouldn't recommend it to a friend or family </a:t>
            </a:r>
            <a:r>
              <a:rPr lang="en-US" sz="5400" dirty="0" smtClean="0">
                <a:solidFill>
                  <a:srgbClr val="000000"/>
                </a:solidFill>
              </a:rPr>
              <a:t>member”</a:t>
            </a:r>
            <a:endParaRPr lang="en-IE" sz="5400" dirty="0" smtClean="0">
              <a:solidFill>
                <a:srgbClr val="000000"/>
              </a:solidFill>
            </a:endParaRPr>
          </a:p>
          <a:p>
            <a:pPr>
              <a:spcBef>
                <a:spcPts val="600"/>
              </a:spcBef>
            </a:pPr>
            <a:r>
              <a:rPr lang="en-US" sz="5400" dirty="0" smtClean="0">
                <a:solidFill>
                  <a:srgbClr val="000000"/>
                </a:solidFill>
              </a:rPr>
              <a:t>“This </a:t>
            </a:r>
            <a:r>
              <a:rPr lang="en-US" sz="5400" dirty="0">
                <a:solidFill>
                  <a:srgbClr val="000000"/>
                </a:solidFill>
              </a:rPr>
              <a:t>year has been in complete disarray, the communication between the teachers and students have been very poor, especially in regards to </a:t>
            </a:r>
            <a:r>
              <a:rPr lang="en-US" sz="5400" dirty="0" smtClean="0">
                <a:solidFill>
                  <a:srgbClr val="000000"/>
                </a:solidFill>
              </a:rPr>
              <a:t>dissertations”</a:t>
            </a:r>
          </a:p>
          <a:p>
            <a:pPr>
              <a:spcBef>
                <a:spcPts val="600"/>
              </a:spcBef>
            </a:pPr>
            <a:r>
              <a:rPr lang="en-US" sz="5400" dirty="0" smtClean="0">
                <a:solidFill>
                  <a:srgbClr val="000000"/>
                </a:solidFill>
              </a:rPr>
              <a:t>“Due to bad </a:t>
            </a:r>
            <a:r>
              <a:rPr lang="en-US" sz="5400" dirty="0">
                <a:solidFill>
                  <a:srgbClr val="000000"/>
                </a:solidFill>
              </a:rPr>
              <a:t>communication between IT Sligo and Springboard which influence my study </a:t>
            </a:r>
            <a:r>
              <a:rPr lang="en-US" sz="5400" dirty="0" smtClean="0">
                <a:solidFill>
                  <a:srgbClr val="000000"/>
                </a:solidFill>
              </a:rPr>
              <a:t>experience”</a:t>
            </a:r>
          </a:p>
          <a:p>
            <a:pPr>
              <a:spcBef>
                <a:spcPts val="600"/>
              </a:spcBef>
            </a:pPr>
            <a:endParaRPr lang="en-IE" sz="3600" dirty="0" smtClean="0">
              <a:solidFill>
                <a:srgbClr val="000000"/>
              </a:solidFill>
            </a:endParaRPr>
          </a:p>
          <a:p>
            <a:pPr>
              <a:spcBef>
                <a:spcPts val="600"/>
              </a:spcBef>
            </a:pPr>
            <a:r>
              <a:rPr lang="en-IE" sz="3600" dirty="0" smtClean="0">
                <a:solidFill>
                  <a:srgbClr val="000000"/>
                </a:solidFill>
              </a:rPr>
              <a:t>* Comments </a:t>
            </a:r>
            <a:r>
              <a:rPr lang="en-IE" sz="3600" dirty="0">
                <a:solidFill>
                  <a:srgbClr val="000000"/>
                </a:solidFill>
              </a:rPr>
              <a:t>from </a:t>
            </a:r>
            <a:r>
              <a:rPr lang="en-IE" sz="3600" dirty="0" smtClean="0">
                <a:solidFill>
                  <a:srgbClr val="000000"/>
                </a:solidFill>
              </a:rPr>
              <a:t>2019 survey</a:t>
            </a:r>
            <a:endParaRPr lang="en-IE" sz="3600" dirty="0">
              <a:solidFill>
                <a:srgbClr val="000000"/>
              </a:solidFill>
            </a:endParaRPr>
          </a:p>
          <a:p>
            <a:endParaRPr lang="en-IE" dirty="0" smtClean="0"/>
          </a:p>
        </p:txBody>
      </p:sp>
    </p:spTree>
    <p:extLst>
      <p:ext uri="{BB962C8B-B14F-4D97-AF65-F5344CB8AC3E}">
        <p14:creationId xmlns:p14="http://schemas.microsoft.com/office/powerpoint/2010/main" val="422979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2019 - You Said We Did!</a:t>
            </a:r>
            <a:endParaRPr lang="en-IE" dirty="0"/>
          </a:p>
        </p:txBody>
      </p:sp>
      <p:sp>
        <p:nvSpPr>
          <p:cNvPr id="3" name="Content Placeholder 2"/>
          <p:cNvSpPr>
            <a:spLocks noGrp="1"/>
          </p:cNvSpPr>
          <p:nvPr>
            <p:ph idx="1"/>
          </p:nvPr>
        </p:nvSpPr>
        <p:spPr>
          <a:xfrm>
            <a:off x="795529" y="1069532"/>
            <a:ext cx="7455092" cy="4786738"/>
          </a:xfrm>
        </p:spPr>
        <p:txBody>
          <a:bodyPr>
            <a:normAutofit fontScale="25000" lnSpcReduction="20000"/>
          </a:bodyPr>
          <a:lstStyle/>
          <a:p>
            <a:pPr>
              <a:lnSpc>
                <a:spcPct val="170000"/>
              </a:lnSpc>
              <a:spcBef>
                <a:spcPts val="0"/>
              </a:spcBef>
            </a:pPr>
            <a:r>
              <a:rPr lang="en-IE" sz="4800" b="1" dirty="0" smtClean="0">
                <a:solidFill>
                  <a:srgbClr val="000000"/>
                </a:solidFill>
              </a:rPr>
              <a:t>Lecturer Training/Upskilling</a:t>
            </a:r>
            <a:r>
              <a:rPr lang="en-IE" sz="4800" dirty="0" smtClean="0">
                <a:solidFill>
                  <a:srgbClr val="000000"/>
                </a:solidFill>
              </a:rPr>
              <a:t>– Postgraduate Certificate in Teaching, Learning &amp; Assessment commenced September 2019.  Universal Design for Learning Workshops and Digital Badges developed for academic staff to support their lecturing and assessment approaches to students</a:t>
            </a:r>
          </a:p>
          <a:p>
            <a:pPr>
              <a:lnSpc>
                <a:spcPct val="170000"/>
              </a:lnSpc>
              <a:spcBef>
                <a:spcPts val="0"/>
              </a:spcBef>
            </a:pPr>
            <a:r>
              <a:rPr lang="en-IE" sz="4800" b="1" dirty="0" smtClean="0">
                <a:solidFill>
                  <a:srgbClr val="000000"/>
                </a:solidFill>
              </a:rPr>
              <a:t>Course Delivery/Structure </a:t>
            </a:r>
            <a:r>
              <a:rPr lang="en-IE" sz="4800" dirty="0" smtClean="0">
                <a:solidFill>
                  <a:srgbClr val="000000"/>
                </a:solidFill>
              </a:rPr>
              <a:t>– Semester 1 exams brought forward to take place before Christmas Holidays, December 2019</a:t>
            </a:r>
          </a:p>
          <a:p>
            <a:pPr>
              <a:lnSpc>
                <a:spcPct val="170000"/>
              </a:lnSpc>
              <a:spcBef>
                <a:spcPts val="0"/>
              </a:spcBef>
            </a:pPr>
            <a:r>
              <a:rPr lang="en-IE" sz="4800" b="1" dirty="0" smtClean="0">
                <a:solidFill>
                  <a:srgbClr val="000000"/>
                </a:solidFill>
              </a:rPr>
              <a:t>Attendance Monitoring </a:t>
            </a:r>
            <a:r>
              <a:rPr lang="en-IE" sz="4800" dirty="0" smtClean="0">
                <a:solidFill>
                  <a:srgbClr val="000000"/>
                </a:solidFill>
              </a:rPr>
              <a:t>– Roll out of a Pilot Student Engagement and Attendance Software within the Department of Computing, September 2019</a:t>
            </a:r>
          </a:p>
          <a:p>
            <a:pPr>
              <a:lnSpc>
                <a:spcPct val="170000"/>
              </a:lnSpc>
              <a:spcBef>
                <a:spcPts val="0"/>
              </a:spcBef>
            </a:pPr>
            <a:r>
              <a:rPr lang="en-IE" sz="4800" b="1" dirty="0" smtClean="0">
                <a:solidFill>
                  <a:srgbClr val="000000"/>
                </a:solidFill>
              </a:rPr>
              <a:t>New Academic Writing Centre </a:t>
            </a:r>
            <a:r>
              <a:rPr lang="en-IE" sz="4800" dirty="0" smtClean="0">
                <a:solidFill>
                  <a:srgbClr val="000000"/>
                </a:solidFill>
              </a:rPr>
              <a:t>– Opened March 2019 to all Students and Staff</a:t>
            </a:r>
          </a:p>
          <a:p>
            <a:pPr>
              <a:lnSpc>
                <a:spcPct val="170000"/>
              </a:lnSpc>
              <a:spcBef>
                <a:spcPts val="0"/>
              </a:spcBef>
            </a:pPr>
            <a:r>
              <a:rPr lang="en-IE" sz="4800" b="1" dirty="0" smtClean="0">
                <a:solidFill>
                  <a:srgbClr val="000000"/>
                </a:solidFill>
              </a:rPr>
              <a:t>Maths Support Centre </a:t>
            </a:r>
            <a:r>
              <a:rPr lang="en-IE" sz="4800" dirty="0" smtClean="0">
                <a:solidFill>
                  <a:srgbClr val="000000"/>
                </a:solidFill>
              </a:rPr>
              <a:t>– Increase in Maths Support hours &amp; resources with dedicated Maths Support Tutor offering more availability to students.</a:t>
            </a:r>
          </a:p>
          <a:p>
            <a:pPr>
              <a:lnSpc>
                <a:spcPct val="170000"/>
              </a:lnSpc>
              <a:spcBef>
                <a:spcPts val="0"/>
              </a:spcBef>
            </a:pPr>
            <a:r>
              <a:rPr lang="en-IE" sz="4800" b="1" dirty="0" smtClean="0">
                <a:solidFill>
                  <a:srgbClr val="000000"/>
                </a:solidFill>
              </a:rPr>
              <a:t>Centre for Online Learning </a:t>
            </a:r>
            <a:r>
              <a:rPr lang="en-IE" sz="4800" dirty="0" smtClean="0">
                <a:solidFill>
                  <a:srgbClr val="000000"/>
                </a:solidFill>
              </a:rPr>
              <a:t>– Extra Support created for online students - New Online </a:t>
            </a:r>
            <a:r>
              <a:rPr lang="en-IE" sz="4800" dirty="0">
                <a:solidFill>
                  <a:srgbClr val="000000"/>
                </a:solidFill>
              </a:rPr>
              <a:t>Student </a:t>
            </a:r>
            <a:r>
              <a:rPr lang="en-IE" sz="4800" dirty="0" smtClean="0">
                <a:solidFill>
                  <a:srgbClr val="000000"/>
                </a:solidFill>
              </a:rPr>
              <a:t>Advisors, Instructional Designers, Support (Shelly)) </a:t>
            </a:r>
          </a:p>
          <a:p>
            <a:pPr>
              <a:lnSpc>
                <a:spcPct val="170000"/>
              </a:lnSpc>
              <a:spcBef>
                <a:spcPts val="0"/>
              </a:spcBef>
            </a:pPr>
            <a:r>
              <a:rPr lang="en-IE" sz="4800" b="1" dirty="0" smtClean="0">
                <a:solidFill>
                  <a:srgbClr val="000000"/>
                </a:solidFill>
              </a:rPr>
              <a:t>Online English Language Support Programme </a:t>
            </a:r>
            <a:r>
              <a:rPr lang="en-IE" sz="4800" dirty="0" smtClean="0">
                <a:solidFill>
                  <a:srgbClr val="000000"/>
                </a:solidFill>
              </a:rPr>
              <a:t>– rolled out as a Pilot from February – May 2019.  National Forum Project Funding secured to roll this out across the CUA for all International Students for whom English is not a first language</a:t>
            </a:r>
          </a:p>
          <a:p>
            <a:pPr>
              <a:lnSpc>
                <a:spcPct val="170000"/>
              </a:lnSpc>
              <a:spcBef>
                <a:spcPts val="0"/>
              </a:spcBef>
            </a:pPr>
            <a:r>
              <a:rPr lang="en-IE" sz="4800" b="1" dirty="0" smtClean="0">
                <a:solidFill>
                  <a:srgbClr val="000000"/>
                </a:solidFill>
              </a:rPr>
              <a:t>Physics &amp; Mechanics Tutorials </a:t>
            </a:r>
            <a:r>
              <a:rPr lang="en-IE" sz="4800" dirty="0" smtClean="0">
                <a:solidFill>
                  <a:srgbClr val="000000"/>
                </a:solidFill>
              </a:rPr>
              <a:t>– Tutoring hours now scheduled each week for 1</a:t>
            </a:r>
            <a:r>
              <a:rPr lang="en-IE" sz="4800" baseline="30000" dirty="0" smtClean="0">
                <a:solidFill>
                  <a:srgbClr val="000000"/>
                </a:solidFill>
              </a:rPr>
              <a:t>st</a:t>
            </a:r>
            <a:r>
              <a:rPr lang="en-IE" sz="4800" dirty="0" smtClean="0">
                <a:solidFill>
                  <a:srgbClr val="000000"/>
                </a:solidFill>
              </a:rPr>
              <a:t> Year Engineering students to support these subjects</a:t>
            </a:r>
            <a:endParaRPr lang="en-IE" sz="5600" dirty="0" smtClean="0">
              <a:solidFill>
                <a:srgbClr val="000000"/>
              </a:solidFill>
            </a:endParaRPr>
          </a:p>
          <a:p>
            <a:pPr>
              <a:lnSpc>
                <a:spcPct val="170000"/>
              </a:lnSpc>
              <a:spcBef>
                <a:spcPts val="0"/>
              </a:spcBef>
            </a:pPr>
            <a:endParaRPr lang="en-IE" dirty="0" smtClean="0"/>
          </a:p>
          <a:p>
            <a:endParaRPr lang="en-IE" dirty="0" smtClean="0"/>
          </a:p>
          <a:p>
            <a:endParaRPr lang="en-IE" dirty="0" smtClean="0"/>
          </a:p>
          <a:p>
            <a:endParaRPr lang="en-IE" dirty="0" smtClean="0"/>
          </a:p>
          <a:p>
            <a:endParaRPr lang="en-IE" dirty="0"/>
          </a:p>
        </p:txBody>
      </p:sp>
    </p:spTree>
    <p:extLst>
      <p:ext uri="{BB962C8B-B14F-4D97-AF65-F5344CB8AC3E}">
        <p14:creationId xmlns:p14="http://schemas.microsoft.com/office/powerpoint/2010/main" val="203059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You Said We Did! </a:t>
            </a:r>
            <a:r>
              <a:rPr lang="en-IE" sz="1200" dirty="0" smtClean="0"/>
              <a:t>From previous years feedback!</a:t>
            </a:r>
            <a:endParaRPr lang="en-IE" dirty="0"/>
          </a:p>
        </p:txBody>
      </p:sp>
      <p:sp>
        <p:nvSpPr>
          <p:cNvPr id="3" name="Content Placeholder 2"/>
          <p:cNvSpPr>
            <a:spLocks noGrp="1"/>
          </p:cNvSpPr>
          <p:nvPr>
            <p:ph idx="1"/>
          </p:nvPr>
        </p:nvSpPr>
        <p:spPr>
          <a:xfrm>
            <a:off x="795528" y="1243174"/>
            <a:ext cx="7455092" cy="4070928"/>
          </a:xfrm>
        </p:spPr>
        <p:txBody>
          <a:bodyPr>
            <a:normAutofit fontScale="32500" lnSpcReduction="20000"/>
          </a:bodyPr>
          <a:lstStyle/>
          <a:p>
            <a:pPr>
              <a:lnSpc>
                <a:spcPct val="220000"/>
              </a:lnSpc>
              <a:spcBef>
                <a:spcPts val="0"/>
              </a:spcBef>
            </a:pPr>
            <a:r>
              <a:rPr lang="en-IE" sz="4300" b="1" dirty="0" smtClean="0">
                <a:solidFill>
                  <a:srgbClr val="000000"/>
                </a:solidFill>
              </a:rPr>
              <a:t>Extra Support </a:t>
            </a:r>
            <a:r>
              <a:rPr lang="en-IE" sz="4300" dirty="0" smtClean="0">
                <a:solidFill>
                  <a:srgbClr val="000000"/>
                </a:solidFill>
              </a:rPr>
              <a:t>– Introduction of Assistive Technology Officer within the Access Office, implementation of </a:t>
            </a:r>
            <a:r>
              <a:rPr lang="en-IE" sz="4300" dirty="0" err="1" smtClean="0">
                <a:solidFill>
                  <a:srgbClr val="000000"/>
                </a:solidFill>
              </a:rPr>
              <a:t>QuickScan</a:t>
            </a:r>
            <a:r>
              <a:rPr lang="en-IE" sz="4300" dirty="0" smtClean="0">
                <a:solidFill>
                  <a:srgbClr val="000000"/>
                </a:solidFill>
              </a:rPr>
              <a:t> as part of Induction – provide support to those who have been identified with a learning difficulty.</a:t>
            </a:r>
          </a:p>
          <a:p>
            <a:pPr>
              <a:lnSpc>
                <a:spcPct val="220000"/>
              </a:lnSpc>
              <a:spcBef>
                <a:spcPts val="0"/>
              </a:spcBef>
            </a:pPr>
            <a:r>
              <a:rPr lang="en-IE" sz="4300" b="1" dirty="0" smtClean="0">
                <a:solidFill>
                  <a:srgbClr val="000000"/>
                </a:solidFill>
              </a:rPr>
              <a:t>Moodle</a:t>
            </a:r>
            <a:r>
              <a:rPr lang="en-IE" sz="4300" dirty="0" smtClean="0">
                <a:solidFill>
                  <a:srgbClr val="000000"/>
                </a:solidFill>
              </a:rPr>
              <a:t> – currently being rolled out to all programmes and Lecturers</a:t>
            </a:r>
          </a:p>
          <a:p>
            <a:pPr>
              <a:lnSpc>
                <a:spcPct val="220000"/>
              </a:lnSpc>
              <a:spcBef>
                <a:spcPts val="0"/>
              </a:spcBef>
            </a:pPr>
            <a:r>
              <a:rPr lang="en-IE" sz="4300" dirty="0">
                <a:solidFill>
                  <a:srgbClr val="000000"/>
                </a:solidFill>
              </a:rPr>
              <a:t>Moodle as a </a:t>
            </a:r>
            <a:r>
              <a:rPr lang="en-IE" sz="4300" b="1" dirty="0">
                <a:solidFill>
                  <a:srgbClr val="000000"/>
                </a:solidFill>
              </a:rPr>
              <a:t>Student Engagement </a:t>
            </a:r>
            <a:r>
              <a:rPr lang="en-IE" sz="4300" b="1" dirty="0" smtClean="0">
                <a:solidFill>
                  <a:srgbClr val="000000"/>
                </a:solidFill>
              </a:rPr>
              <a:t>Tool</a:t>
            </a:r>
            <a:r>
              <a:rPr lang="en-IE" sz="4300" dirty="0" smtClean="0">
                <a:solidFill>
                  <a:srgbClr val="000000"/>
                </a:solidFill>
              </a:rPr>
              <a:t> – Linked to the pilot SEAtS system</a:t>
            </a:r>
          </a:p>
          <a:p>
            <a:pPr>
              <a:lnSpc>
                <a:spcPct val="220000"/>
              </a:lnSpc>
              <a:spcBef>
                <a:spcPts val="0"/>
              </a:spcBef>
            </a:pPr>
            <a:r>
              <a:rPr lang="en-IE" sz="4300" b="1" dirty="0" smtClean="0">
                <a:solidFill>
                  <a:srgbClr val="000000"/>
                </a:solidFill>
              </a:rPr>
              <a:t>Work Placements </a:t>
            </a:r>
            <a:r>
              <a:rPr lang="en-IE" sz="4300" dirty="0" smtClean="0">
                <a:solidFill>
                  <a:srgbClr val="000000"/>
                </a:solidFill>
              </a:rPr>
              <a:t>– Increase in number of programmes offering Work Placement yearly</a:t>
            </a:r>
          </a:p>
          <a:p>
            <a:pPr>
              <a:lnSpc>
                <a:spcPct val="220000"/>
              </a:lnSpc>
              <a:spcBef>
                <a:spcPts val="0"/>
              </a:spcBef>
            </a:pPr>
            <a:r>
              <a:rPr lang="en-IE" sz="4300" b="1" dirty="0" smtClean="0">
                <a:solidFill>
                  <a:srgbClr val="000000"/>
                </a:solidFill>
              </a:rPr>
              <a:t>HEAR</a:t>
            </a:r>
            <a:r>
              <a:rPr lang="en-IE" sz="4300" dirty="0" smtClean="0">
                <a:solidFill>
                  <a:srgbClr val="000000"/>
                </a:solidFill>
              </a:rPr>
              <a:t>– Has replaced Breaking the Mould</a:t>
            </a:r>
            <a:endParaRPr lang="en-IE" dirty="0" smtClean="0"/>
          </a:p>
          <a:p>
            <a:endParaRPr lang="en-IE" dirty="0" smtClean="0"/>
          </a:p>
          <a:p>
            <a:endParaRPr lang="en-IE" dirty="0" smtClean="0"/>
          </a:p>
          <a:p>
            <a:endParaRPr lang="en-IE" dirty="0" smtClean="0"/>
          </a:p>
          <a:p>
            <a:endParaRPr lang="en-IE" dirty="0" smtClean="0"/>
          </a:p>
          <a:p>
            <a:endParaRPr lang="en-IE" dirty="0"/>
          </a:p>
        </p:txBody>
      </p:sp>
    </p:spTree>
    <p:extLst>
      <p:ext uri="{BB962C8B-B14F-4D97-AF65-F5344CB8AC3E}">
        <p14:creationId xmlns:p14="http://schemas.microsoft.com/office/powerpoint/2010/main" val="400722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FB2BA"/>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l"/>
            <a:r>
              <a:rPr lang="en-GB" sz="1400" dirty="0">
                <a:solidFill>
                  <a:srgbClr val="113F4D"/>
                </a:solidFill>
                <a:latin typeface="Helvetica Light"/>
                <a:cs typeface="Helvetica Light"/>
              </a:rPr>
              <a:t>The Irish National Survey of Student </a:t>
            </a:r>
            <a:r>
              <a:rPr lang="en-GB" sz="1400" dirty="0" smtClean="0">
                <a:solidFill>
                  <a:srgbClr val="113F4D"/>
                </a:solidFill>
                <a:latin typeface="Helvetica Light"/>
                <a:cs typeface="Helvetica Light"/>
              </a:rPr>
              <a:t>Engagement </a:t>
            </a:r>
            <a:r>
              <a:rPr lang="en-GB" sz="1400" dirty="0">
                <a:solidFill>
                  <a:srgbClr val="113F4D"/>
                </a:solidFill>
                <a:latin typeface="Helvetica Light"/>
                <a:cs typeface="Helvetica Light"/>
              </a:rPr>
              <a:t>is funded by the Higher Education Authority (HEA). </a:t>
            </a:r>
            <a:r>
              <a:rPr lang="en-GB" sz="1400" dirty="0" smtClean="0">
                <a:solidFill>
                  <a:srgbClr val="113F4D"/>
                </a:solidFill>
                <a:latin typeface="Helvetica Light"/>
                <a:cs typeface="Helvetica Light"/>
              </a:rPr>
              <a:t>It </a:t>
            </a:r>
            <a:r>
              <a:rPr lang="en-GB" sz="1400" dirty="0">
                <a:solidFill>
                  <a:srgbClr val="113F4D"/>
                </a:solidFill>
                <a:latin typeface="Helvetica Light"/>
                <a:cs typeface="Helvetica Light"/>
              </a:rPr>
              <a:t>is co-sponsored by the HEA, institutions’ representative bodies (Institutes of Technology Ireland, IOTI, and the Irish Universities Association, IUA) and the Union of Students in Ireland (USI).</a:t>
            </a:r>
          </a:p>
          <a:p>
            <a:pPr algn="l"/>
            <a:endParaRPr lang="en-US" sz="1400" dirty="0">
              <a:solidFill>
                <a:srgbClr val="113F4D"/>
              </a:solidFill>
              <a:latin typeface="Helvetica Light"/>
              <a:cs typeface="Helvetica Light"/>
            </a:endParaRPr>
          </a:p>
        </p:txBody>
      </p:sp>
    </p:spTree>
    <p:extLst>
      <p:ext uri="{BB962C8B-B14F-4D97-AF65-F5344CB8AC3E}">
        <p14:creationId xmlns:p14="http://schemas.microsoft.com/office/powerpoint/2010/main" val="347208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2346601"/>
              </p:ext>
            </p:extLst>
          </p:nvPr>
        </p:nvGraphicFramePr>
        <p:xfrm>
          <a:off x="333072" y="1274618"/>
          <a:ext cx="8125127" cy="456276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795528" y="228458"/>
            <a:ext cx="7662671" cy="703770"/>
          </a:xfrm>
          <a:prstGeom prst="rect">
            <a:avLst/>
          </a:prstGeom>
        </p:spPr>
        <p:txBody>
          <a:bodyPr vert="horz" lIns="0" tIns="45720" rIns="91440" bIns="45720" rtlCol="0" anchor="b" anchorCtr="0">
            <a:normAutofit fontScale="97500"/>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IE" dirty="0" smtClean="0"/>
              <a:t>IT Sligo Indices 2017 (All students)</a:t>
            </a:r>
            <a:endParaRPr lang="en-IE" sz="1400" dirty="0"/>
          </a:p>
        </p:txBody>
      </p:sp>
    </p:spTree>
    <p:extLst>
      <p:ext uri="{BB962C8B-B14F-4D97-AF65-F5344CB8AC3E}">
        <p14:creationId xmlns:p14="http://schemas.microsoft.com/office/powerpoint/2010/main" val="62101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5547944"/>
              </p:ext>
            </p:extLst>
          </p:nvPr>
        </p:nvGraphicFramePr>
        <p:xfrm>
          <a:off x="333072" y="1274618"/>
          <a:ext cx="8125127" cy="456276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795528" y="228458"/>
            <a:ext cx="7662671" cy="703770"/>
          </a:xfrm>
          <a:prstGeom prst="rect">
            <a:avLst/>
          </a:prstGeom>
        </p:spPr>
        <p:txBody>
          <a:bodyPr vert="horz" lIns="0" tIns="45720" rIns="91440" bIns="45720" rtlCol="0" anchor="b" anchorCtr="0">
            <a:normAutofit fontScale="97500"/>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IE" dirty="0" smtClean="0"/>
              <a:t>IT Sligo Indices 2018 (All students)</a:t>
            </a:r>
            <a:endParaRPr lang="en-IE" sz="1400" dirty="0"/>
          </a:p>
        </p:txBody>
      </p:sp>
    </p:spTree>
    <p:extLst>
      <p:ext uri="{BB962C8B-B14F-4D97-AF65-F5344CB8AC3E}">
        <p14:creationId xmlns:p14="http://schemas.microsoft.com/office/powerpoint/2010/main" val="21986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95528" y="228458"/>
            <a:ext cx="7662671" cy="703770"/>
          </a:xfrm>
          <a:prstGeom prst="rect">
            <a:avLst/>
          </a:prstGeom>
        </p:spPr>
        <p:txBody>
          <a:bodyPr vert="horz" lIns="0" tIns="45720" rIns="91440" bIns="45720" rtlCol="0" anchor="b" anchorCtr="0">
            <a:normAutofit fontScale="97500"/>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IE" dirty="0" smtClean="0"/>
              <a:t>IT Sligo Indices 2019 (All students)</a:t>
            </a:r>
            <a:endParaRPr lang="en-IE" sz="1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0297590"/>
              </p:ext>
            </p:extLst>
          </p:nvPr>
        </p:nvGraphicFramePr>
        <p:xfrm>
          <a:off x="333072" y="1274618"/>
          <a:ext cx="7917310" cy="4562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223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468582" y="2491070"/>
            <a:ext cx="5588000" cy="1526748"/>
          </a:xfrm>
        </p:spPr>
        <p:txBody>
          <a:bodyPr/>
          <a:lstStyle/>
          <a:p>
            <a:r>
              <a:rPr lang="en-IE" sz="3200" dirty="0" smtClean="0"/>
              <a:t>Some ISSE Questions and IT Sligo Responses </a:t>
            </a:r>
            <a:endParaRPr lang="en-IE" sz="3200" dirty="0"/>
          </a:p>
        </p:txBody>
      </p:sp>
      <p:cxnSp>
        <p:nvCxnSpPr>
          <p:cNvPr id="4" name="Straight Connector 3"/>
          <p:cNvCxnSpPr/>
          <p:nvPr/>
        </p:nvCxnSpPr>
        <p:spPr>
          <a:xfrm>
            <a:off x="803650" y="1023114"/>
            <a:ext cx="7654550" cy="0"/>
          </a:xfrm>
          <a:prstGeom prst="line">
            <a:avLst/>
          </a:prstGeom>
          <a:ln>
            <a:solidFill>
              <a:srgbClr val="E1CD25"/>
            </a:solidFill>
          </a:ln>
          <a:effectLst/>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803650" y="5997190"/>
            <a:ext cx="7654550" cy="0"/>
          </a:xfrm>
          <a:prstGeom prst="line">
            <a:avLst/>
          </a:prstGeom>
          <a:ln>
            <a:solidFill>
              <a:srgbClr val="E1CD25"/>
            </a:solidFill>
          </a:ln>
          <a:effectLst/>
        </p:spPr>
        <p:style>
          <a:lnRef idx="3">
            <a:schemeClr val="dk1"/>
          </a:lnRef>
          <a:fillRef idx="0">
            <a:schemeClr val="dk1"/>
          </a:fillRef>
          <a:effectRef idx="2">
            <a:schemeClr val="dk1"/>
          </a:effectRef>
          <a:fontRef idx="minor">
            <a:schemeClr val="tx1"/>
          </a:fontRef>
        </p:style>
      </p:cxnSp>
      <p:pic>
        <p:nvPicPr>
          <p:cNvPr id="13" name="Picture 12" descr="Student_survey_02-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50" y="6181402"/>
            <a:ext cx="987014" cy="470952"/>
          </a:xfrm>
          <a:prstGeom prst="rect">
            <a:avLst/>
          </a:prstGeom>
        </p:spPr>
      </p:pic>
      <p:sp>
        <p:nvSpPr>
          <p:cNvPr id="2" name="Rectangle 1"/>
          <p:cNvSpPr/>
          <p:nvPr/>
        </p:nvSpPr>
        <p:spPr>
          <a:xfrm>
            <a:off x="1468582" y="5250167"/>
            <a:ext cx="5019965" cy="261610"/>
          </a:xfrm>
          <a:prstGeom prst="rect">
            <a:avLst/>
          </a:prstGeom>
        </p:spPr>
        <p:txBody>
          <a:bodyPr wrap="square">
            <a:spAutoFit/>
          </a:bodyPr>
          <a:lstStyle/>
          <a:p>
            <a:r>
              <a:rPr lang="en-AU" sz="1100" dirty="0" smtClean="0">
                <a:solidFill>
                  <a:srgbClr val="000000"/>
                </a:solidFill>
                <a:cs typeface="Tahoma"/>
              </a:rPr>
              <a:t>Please note: The ISSE statistics </a:t>
            </a:r>
            <a:r>
              <a:rPr lang="en-AU" sz="1100" dirty="0">
                <a:solidFill>
                  <a:srgbClr val="000000"/>
                </a:solidFill>
                <a:cs typeface="Tahoma"/>
              </a:rPr>
              <a:t>report weighted percentage of responses. </a:t>
            </a:r>
            <a:endParaRPr lang="en-IE" sz="1100" dirty="0"/>
          </a:p>
        </p:txBody>
      </p:sp>
    </p:spTree>
    <p:extLst>
      <p:ext uri="{BB962C8B-B14F-4D97-AF65-F5344CB8AC3E}">
        <p14:creationId xmlns:p14="http://schemas.microsoft.com/office/powerpoint/2010/main" val="71323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3054" y="1230205"/>
            <a:ext cx="8327615" cy="4374405"/>
          </a:xfrm>
          <a:prstGeom prst="rect">
            <a:avLst/>
          </a:prstGeom>
          <a:noFill/>
          <a:ln>
            <a:solidFill>
              <a:srgbClr val="702B74"/>
            </a:solidFill>
          </a:ln>
        </p:spPr>
        <p:txBody>
          <a:bodyPr wrap="square" rtlCol="0">
            <a:spAutoFit/>
          </a:bodyPr>
          <a:lstStyle/>
          <a:p>
            <a:endParaRPr lang="en-IE" dirty="0"/>
          </a:p>
        </p:txBody>
      </p:sp>
      <p:sp>
        <p:nvSpPr>
          <p:cNvPr id="2" name="Title 1"/>
          <p:cNvSpPr>
            <a:spLocks noGrp="1"/>
          </p:cNvSpPr>
          <p:nvPr>
            <p:ph type="title"/>
          </p:nvPr>
        </p:nvSpPr>
        <p:spPr>
          <a:xfrm>
            <a:off x="702561" y="251411"/>
            <a:ext cx="8088108" cy="1491332"/>
          </a:xfrm>
        </p:spPr>
        <p:txBody>
          <a:bodyPr>
            <a:normAutofit fontScale="90000"/>
          </a:bodyPr>
          <a:lstStyle/>
          <a:p>
            <a:r>
              <a:rPr lang="en-IE" sz="2700" dirty="0" smtClean="0"/>
              <a:t>Q: </a:t>
            </a:r>
            <a:r>
              <a:rPr lang="en-IE" sz="2700" b="0" dirty="0"/>
              <a:t>Provided prompt and detailed feedback on tests or completed </a:t>
            </a:r>
            <a:r>
              <a:rPr lang="en-IE" sz="2700" b="0" dirty="0" smtClean="0"/>
              <a:t>assignments </a:t>
            </a:r>
            <a:r>
              <a:rPr lang="en-IE" sz="1100" b="0" i="1" dirty="0"/>
              <a:t>(During the current academic year, to what extent have lecturers / teaching staff?)</a:t>
            </a:r>
            <a:r>
              <a:rPr lang="en-IE" i="1" dirty="0"/>
              <a:t/>
            </a:r>
            <a:br>
              <a:rPr lang="en-IE" i="1" dirty="0"/>
            </a:br>
            <a:r>
              <a:rPr lang="en-IE" dirty="0"/>
              <a:t/>
            </a:r>
            <a:br>
              <a:rPr lang="en-IE" dirty="0"/>
            </a:br>
            <a:endParaRPr lang="en-IE" dirty="0"/>
          </a:p>
        </p:txBody>
      </p:sp>
      <p:sp>
        <p:nvSpPr>
          <p:cNvPr id="6" name="TextBox 5"/>
          <p:cNvSpPr txBox="1"/>
          <p:nvPr/>
        </p:nvSpPr>
        <p:spPr>
          <a:xfrm>
            <a:off x="702563" y="5611831"/>
            <a:ext cx="7848599" cy="307777"/>
          </a:xfrm>
          <a:prstGeom prst="rect">
            <a:avLst/>
          </a:prstGeom>
          <a:solidFill>
            <a:schemeClr val="accent6">
              <a:lumMod val="20000"/>
              <a:lumOff val="80000"/>
            </a:schemeClr>
          </a:solidFill>
        </p:spPr>
        <p:txBody>
          <a:bodyPr wrap="square" rtlCol="0">
            <a:spAutoFit/>
          </a:bodyPr>
          <a:lstStyle/>
          <a:p>
            <a:r>
              <a:rPr lang="en-IE" sz="1400" b="1" u="sng" dirty="0" smtClean="0">
                <a:solidFill>
                  <a:schemeClr val="accent1"/>
                </a:solidFill>
              </a:rPr>
              <a:t>2019</a:t>
            </a:r>
            <a:r>
              <a:rPr lang="en-IE" sz="1400" dirty="0" smtClean="0">
                <a:solidFill>
                  <a:schemeClr val="accent1"/>
                </a:solidFill>
              </a:rPr>
              <a:t> - 46% </a:t>
            </a:r>
            <a:r>
              <a:rPr lang="en-IE" sz="1400" dirty="0">
                <a:solidFill>
                  <a:schemeClr val="accent1"/>
                </a:solidFill>
              </a:rPr>
              <a:t>of </a:t>
            </a:r>
            <a:r>
              <a:rPr lang="en-IE" sz="1400" dirty="0" smtClean="0">
                <a:solidFill>
                  <a:schemeClr val="accent1"/>
                </a:solidFill>
              </a:rPr>
              <a:t>IT Sligo </a:t>
            </a:r>
            <a:r>
              <a:rPr lang="en-IE" sz="1400" dirty="0">
                <a:solidFill>
                  <a:schemeClr val="accent1"/>
                </a:solidFill>
              </a:rPr>
              <a:t>students selected </a:t>
            </a:r>
            <a:r>
              <a:rPr lang="en-IE" sz="1400" dirty="0" smtClean="0">
                <a:solidFill>
                  <a:schemeClr val="accent1"/>
                </a:solidFill>
              </a:rPr>
              <a:t>Very much or quite a bit, (</a:t>
            </a:r>
            <a:r>
              <a:rPr lang="en-IE" sz="1400" dirty="0">
                <a:solidFill>
                  <a:srgbClr val="000000"/>
                </a:solidFill>
              </a:rPr>
              <a:t>All IOT’s </a:t>
            </a:r>
            <a:r>
              <a:rPr lang="en-IE" sz="1400" dirty="0" smtClean="0">
                <a:solidFill>
                  <a:schemeClr val="accent1"/>
                </a:solidFill>
              </a:rPr>
              <a:t>50%), (</a:t>
            </a:r>
            <a:r>
              <a:rPr lang="en-IE" sz="1400" dirty="0" smtClean="0">
                <a:solidFill>
                  <a:srgbClr val="000000"/>
                </a:solidFill>
              </a:rPr>
              <a:t>All ISSE </a:t>
            </a:r>
            <a:r>
              <a:rPr lang="en-IE" sz="1400" dirty="0" smtClean="0">
                <a:solidFill>
                  <a:schemeClr val="accent1"/>
                </a:solidFill>
              </a:rPr>
              <a:t>47%)</a:t>
            </a:r>
            <a:endParaRPr lang="en-IE" sz="1400" dirty="0">
              <a:solidFill>
                <a:schemeClr val="accent1"/>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3927472806"/>
              </p:ext>
            </p:extLst>
          </p:nvPr>
        </p:nvGraphicFramePr>
        <p:xfrm>
          <a:off x="383888" y="1883783"/>
          <a:ext cx="3279226" cy="33378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81840" y="1393471"/>
            <a:ext cx="2873686" cy="369332"/>
          </a:xfrm>
          <a:prstGeom prst="rect">
            <a:avLst/>
          </a:prstGeom>
          <a:noFill/>
        </p:spPr>
        <p:txBody>
          <a:bodyPr wrap="square" rtlCol="0">
            <a:spAutoFit/>
          </a:bodyPr>
          <a:lstStyle/>
          <a:p>
            <a:r>
              <a:rPr lang="en-IE" dirty="0" smtClean="0"/>
              <a:t>IT </a:t>
            </a:r>
            <a:r>
              <a:rPr lang="en-IE" dirty="0"/>
              <a:t>Sligo / All ISSE / IOT’s:</a:t>
            </a:r>
          </a:p>
        </p:txBody>
      </p:sp>
      <p:graphicFrame>
        <p:nvGraphicFramePr>
          <p:cNvPr id="12" name="Content Placeholder 3"/>
          <p:cNvGraphicFramePr>
            <a:graphicFrameLocks/>
          </p:cNvGraphicFramePr>
          <p:nvPr>
            <p:extLst>
              <p:ext uri="{D42A27DB-BD31-4B8C-83A1-F6EECF244321}">
                <p14:modId xmlns:p14="http://schemas.microsoft.com/office/powerpoint/2010/main" val="61506000"/>
              </p:ext>
            </p:extLst>
          </p:nvPr>
        </p:nvGraphicFramePr>
        <p:xfrm>
          <a:off x="3161007" y="1910671"/>
          <a:ext cx="3279226" cy="33069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4103646206"/>
              </p:ext>
            </p:extLst>
          </p:nvPr>
        </p:nvGraphicFramePr>
        <p:xfrm>
          <a:off x="5958472" y="1937559"/>
          <a:ext cx="3279226" cy="3306917"/>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Straight Connector 4"/>
          <p:cNvCxnSpPr/>
          <p:nvPr/>
        </p:nvCxnSpPr>
        <p:spPr>
          <a:xfrm>
            <a:off x="3081840" y="2109052"/>
            <a:ext cx="0" cy="2988465"/>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5955526" y="2116273"/>
            <a:ext cx="2946" cy="2981244"/>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2854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0" dirty="0" smtClean="0"/>
              <a:t>IT Sligo 3 Year Comparison</a:t>
            </a:r>
            <a:endParaRPr lang="en-IE" b="0" dirty="0"/>
          </a:p>
        </p:txBody>
      </p:sp>
      <p:sp>
        <p:nvSpPr>
          <p:cNvPr id="5" name="TextBox 4"/>
          <p:cNvSpPr txBox="1"/>
          <p:nvPr/>
        </p:nvSpPr>
        <p:spPr>
          <a:xfrm>
            <a:off x="888806" y="5619549"/>
            <a:ext cx="7476113" cy="307777"/>
          </a:xfrm>
          <a:prstGeom prst="rect">
            <a:avLst/>
          </a:prstGeom>
          <a:solidFill>
            <a:schemeClr val="accent6">
              <a:lumMod val="20000"/>
              <a:lumOff val="80000"/>
            </a:schemeClr>
          </a:solidFill>
        </p:spPr>
        <p:txBody>
          <a:bodyPr wrap="square" rtlCol="0">
            <a:spAutoFit/>
          </a:bodyPr>
          <a:lstStyle/>
          <a:p>
            <a:pPr defTabSz="914400"/>
            <a:r>
              <a:rPr lang="en-IE" sz="1400" b="1" u="sng" dirty="0" smtClean="0">
                <a:solidFill>
                  <a:prstClr val="black"/>
                </a:solidFill>
              </a:rPr>
              <a:t>2017 to 2018</a:t>
            </a:r>
            <a:r>
              <a:rPr lang="en-IE" sz="1400" b="1" dirty="0" smtClean="0">
                <a:solidFill>
                  <a:prstClr val="black"/>
                </a:solidFill>
              </a:rPr>
              <a:t>  Decrease</a:t>
            </a:r>
            <a:r>
              <a:rPr lang="en-IE" sz="1400" dirty="0" smtClean="0">
                <a:solidFill>
                  <a:prstClr val="black"/>
                </a:solidFill>
              </a:rPr>
              <a:t> </a:t>
            </a:r>
            <a:r>
              <a:rPr lang="en-IE" sz="1400" dirty="0">
                <a:solidFill>
                  <a:prstClr val="black"/>
                </a:solidFill>
              </a:rPr>
              <a:t>in </a:t>
            </a:r>
            <a:r>
              <a:rPr lang="en-IE" sz="1400" dirty="0" smtClean="0">
                <a:solidFill>
                  <a:prstClr val="black"/>
                </a:solidFill>
              </a:rPr>
              <a:t>Very much/Quite a bit </a:t>
            </a:r>
            <a:r>
              <a:rPr lang="en-IE" sz="1400" dirty="0">
                <a:solidFill>
                  <a:prstClr val="black"/>
                </a:solidFill>
              </a:rPr>
              <a:t>from </a:t>
            </a:r>
            <a:r>
              <a:rPr lang="en-IE" sz="1400" dirty="0" smtClean="0">
                <a:solidFill>
                  <a:prstClr val="black"/>
                </a:solidFill>
              </a:rPr>
              <a:t>51% to 46%. </a:t>
            </a:r>
            <a:r>
              <a:rPr lang="en-IE" sz="1400" b="1" u="sng" dirty="0" smtClean="0">
                <a:solidFill>
                  <a:prstClr val="black"/>
                </a:solidFill>
              </a:rPr>
              <a:t>2019</a:t>
            </a:r>
            <a:r>
              <a:rPr lang="en-IE" sz="1400" dirty="0" smtClean="0">
                <a:solidFill>
                  <a:prstClr val="black"/>
                </a:solidFill>
              </a:rPr>
              <a:t> remains @ 46%</a:t>
            </a:r>
          </a:p>
        </p:txBody>
      </p:sp>
      <p:graphicFrame>
        <p:nvGraphicFramePr>
          <p:cNvPr id="7" name="Content Placeholder 3"/>
          <p:cNvGraphicFramePr>
            <a:graphicFrameLocks/>
          </p:cNvGraphicFramePr>
          <p:nvPr>
            <p:extLst>
              <p:ext uri="{D42A27DB-BD31-4B8C-83A1-F6EECF244321}">
                <p14:modId xmlns:p14="http://schemas.microsoft.com/office/powerpoint/2010/main" val="2702081287"/>
              </p:ext>
            </p:extLst>
          </p:nvPr>
        </p:nvGraphicFramePr>
        <p:xfrm>
          <a:off x="2396359" y="1904198"/>
          <a:ext cx="5065986" cy="35296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95527" y="1208691"/>
            <a:ext cx="7662672" cy="1154162"/>
          </a:xfrm>
          <a:prstGeom prst="rect">
            <a:avLst/>
          </a:prstGeom>
          <a:noFill/>
        </p:spPr>
        <p:txBody>
          <a:bodyPr wrap="square" rtlCol="0">
            <a:spAutoFit/>
          </a:bodyPr>
          <a:lstStyle/>
          <a:p>
            <a:pPr algn="ctr">
              <a:defRPr sz="2160" b="1" i="0" u="none" strike="noStrike" kern="1200" baseline="0">
                <a:solidFill>
                  <a:srgbClr val="007993"/>
                </a:solidFill>
                <a:latin typeface="+mn-lt"/>
                <a:ea typeface="+mn-ea"/>
                <a:cs typeface="+mn-cs"/>
              </a:defRPr>
            </a:pPr>
            <a:r>
              <a:rPr lang="en-IE" sz="1500" u="sng" dirty="0" smtClean="0"/>
              <a:t>Q: Provided </a:t>
            </a:r>
            <a:r>
              <a:rPr lang="en-IE" sz="1500" u="sng" dirty="0"/>
              <a:t>prompt and detailed feedback on tests or completed </a:t>
            </a:r>
            <a:r>
              <a:rPr lang="en-IE" sz="1500" u="sng" dirty="0" smtClean="0"/>
              <a:t>assignments 2017- 2019</a:t>
            </a:r>
            <a:endParaRPr lang="en-IE" sz="1050" u="sng" dirty="0" smtClean="0"/>
          </a:p>
          <a:p>
            <a:pPr algn="ctr">
              <a:defRPr sz="2160" b="1" i="0" u="none" strike="noStrike" kern="1200" baseline="0">
                <a:solidFill>
                  <a:srgbClr val="007993"/>
                </a:solidFill>
                <a:latin typeface="+mn-lt"/>
                <a:ea typeface="+mn-ea"/>
                <a:cs typeface="+mn-cs"/>
              </a:defRPr>
            </a:pPr>
            <a:endParaRPr lang="en-IE" sz="1000" u="sng" dirty="0"/>
          </a:p>
          <a:p>
            <a:pPr algn="ctr">
              <a:defRPr sz="2160" b="1" i="0" u="none" strike="noStrike" kern="1200" baseline="0">
                <a:solidFill>
                  <a:srgbClr val="007993"/>
                </a:solidFill>
                <a:latin typeface="+mn-lt"/>
                <a:ea typeface="+mn-ea"/>
                <a:cs typeface="+mn-cs"/>
              </a:defRPr>
            </a:pPr>
            <a:r>
              <a:rPr lang="en-IE" sz="1100" i="1" dirty="0" smtClean="0"/>
              <a:t>(</a:t>
            </a:r>
            <a:r>
              <a:rPr lang="en-IE" sz="1100" i="1" dirty="0"/>
              <a:t>During the current academic year, to what extent have lecturers / teaching staff?)</a:t>
            </a:r>
          </a:p>
          <a:p>
            <a:endParaRPr lang="en-IE" dirty="0"/>
          </a:p>
        </p:txBody>
      </p:sp>
    </p:spTree>
    <p:extLst>
      <p:ext uri="{BB962C8B-B14F-4D97-AF65-F5344CB8AC3E}">
        <p14:creationId xmlns:p14="http://schemas.microsoft.com/office/powerpoint/2010/main" val="41509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tudentSurvey">
      <a:dk1>
        <a:srgbClr val="007993"/>
      </a:dk1>
      <a:lt1>
        <a:sysClr val="window" lastClr="FFFFFF"/>
      </a:lt1>
      <a:dk2>
        <a:srgbClr val="50514F"/>
      </a:dk2>
      <a:lt2>
        <a:srgbClr val="5FB2BA"/>
      </a:lt2>
      <a:accent1>
        <a:srgbClr val="113F4D"/>
      </a:accent1>
      <a:accent2>
        <a:srgbClr val="702B74"/>
      </a:accent2>
      <a:accent3>
        <a:srgbClr val="0F5B72"/>
      </a:accent3>
      <a:accent4>
        <a:srgbClr val="008BB1"/>
      </a:accent4>
      <a:accent5>
        <a:srgbClr val="E1CD25"/>
      </a:accent5>
      <a:accent6>
        <a:srgbClr val="983A8E"/>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B2B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lementation of the Irish Survey v1.0.potx" id="{0DDD56CF-9F6C-4618-B401-74515A65DFFA}" vid="{2CF535F1-8C42-4524-9A44-AF6715D47A91}"/>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FC5087013D8E49AF1F015909AB80E7" ma:contentTypeVersion="11" ma:contentTypeDescription="Create a new document." ma:contentTypeScope="" ma:versionID="6ffa75e80035513414ec134059799c8f">
  <xsd:schema xmlns:xsd="http://www.w3.org/2001/XMLSchema" xmlns:xs="http://www.w3.org/2001/XMLSchema" xmlns:p="http://schemas.microsoft.com/office/2006/metadata/properties" xmlns:ns2="a8e9a1b3-932e-4bcd-a7ef-7e95c6d95965" xmlns:ns3="7fa6e642-e509-4783-a4a0-90f81e7d2e32" targetNamespace="http://schemas.microsoft.com/office/2006/metadata/properties" ma:root="true" ma:fieldsID="f7359140dcd2e3e74944d7cf6cf1af88" ns2:_="" ns3:_="">
    <xsd:import namespace="a8e9a1b3-932e-4bcd-a7ef-7e95c6d95965"/>
    <xsd:import namespace="7fa6e642-e509-4783-a4a0-90f81e7d2e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e9a1b3-932e-4bcd-a7ef-7e95c6d959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a6e642-e509-4783-a4a0-90f81e7d2e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4BD894-03A8-4779-9A20-869C2F4AE5AF}"/>
</file>

<file path=customXml/itemProps2.xml><?xml version="1.0" encoding="utf-8"?>
<ds:datastoreItem xmlns:ds="http://schemas.openxmlformats.org/officeDocument/2006/customXml" ds:itemID="{E1710DD7-4638-452A-8DDB-51DB561D76C1}"/>
</file>

<file path=customXml/itemProps3.xml><?xml version="1.0" encoding="utf-8"?>
<ds:datastoreItem xmlns:ds="http://schemas.openxmlformats.org/officeDocument/2006/customXml" ds:itemID="{CCEF471D-1DBE-464C-A067-546B39E0F345}"/>
</file>

<file path=docProps/app.xml><?xml version="1.0" encoding="utf-8"?>
<Properties xmlns="http://schemas.openxmlformats.org/officeDocument/2006/extended-properties" xmlns:vt="http://schemas.openxmlformats.org/officeDocument/2006/docPropsVTypes">
  <Template>Implementation of the Irish Survey v1.0</Template>
  <TotalTime>62845</TotalTime>
  <Words>3099</Words>
  <Application>Microsoft Office PowerPoint</Application>
  <PresentationFormat>On-screen Show (4:3)</PresentationFormat>
  <Paragraphs>328</Paragraphs>
  <Slides>36</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MS PGothic</vt:lpstr>
      <vt:lpstr>MS PGothic</vt:lpstr>
      <vt:lpstr>Arial</vt:lpstr>
      <vt:lpstr>Calibri</vt:lpstr>
      <vt:lpstr>Helvetica</vt:lpstr>
      <vt:lpstr>Helvetica Light</vt:lpstr>
      <vt:lpstr>Tahoma</vt:lpstr>
      <vt:lpstr>Times New Roman</vt:lpstr>
      <vt:lpstr>Wingdings</vt:lpstr>
      <vt:lpstr>Office Theme</vt:lpstr>
      <vt:lpstr>4_Office Theme</vt:lpstr>
      <vt:lpstr>5_Office Theme</vt:lpstr>
      <vt:lpstr>Irish Survey  of Student Engagement (ISSE)</vt:lpstr>
      <vt:lpstr>Participation Rates</vt:lpstr>
      <vt:lpstr>Structure of Survey (2017, 2018, 2019)</vt:lpstr>
      <vt:lpstr>PowerPoint Presentation</vt:lpstr>
      <vt:lpstr>PowerPoint Presentation</vt:lpstr>
      <vt:lpstr>PowerPoint Presentation</vt:lpstr>
      <vt:lpstr>PowerPoint Presentation</vt:lpstr>
      <vt:lpstr>Q: Provided prompt and detailed feedback on tests or completed assignments (During the current academic year, to what extent have lecturers / teaching staff?)  </vt:lpstr>
      <vt:lpstr>IT Sligo 3 Year Comparison</vt:lpstr>
      <vt:lpstr>Q: Worked on assessments that informed you how well you are learning (During the current academic year, to what extent have lecturers / teaching staff?)</vt:lpstr>
      <vt:lpstr>IT Sligo 3 Year Comparison</vt:lpstr>
      <vt:lpstr>Q: Improved knowledge and skills that will contribute to your employability(During the current academic year, about how often have you done each of the following?)</vt:lpstr>
      <vt:lpstr>IT Sligo 3 Year Comparison</vt:lpstr>
      <vt:lpstr>Q: Quality of Interaction with Academic Staff</vt:lpstr>
      <vt:lpstr>IT Sligo 3 Year Comparison</vt:lpstr>
      <vt:lpstr>Q: Quality of Interaction with Support Services</vt:lpstr>
      <vt:lpstr>IT Sligo 3 Year Comparison</vt:lpstr>
      <vt:lpstr>Q: Providing Support to help students succeed academically (Q: How much does your institution emphasise?)</vt:lpstr>
      <vt:lpstr>PowerPoint Presentation</vt:lpstr>
      <vt:lpstr>Q: Solving complex, real-world problems (Has your experience at this institute contributed to your knowledge, skills and personal development in the following areas?)</vt:lpstr>
      <vt:lpstr>IT Sligo 3 Year Comparison</vt:lpstr>
      <vt:lpstr>Q: Overall how would you evaluate your entire educational experience at your institution?</vt:lpstr>
      <vt:lpstr>IT Sligo 3 Year Comparison</vt:lpstr>
      <vt:lpstr>Q: If you could start all over again, would you go to the same institution? </vt:lpstr>
      <vt:lpstr>IT Sligo 3 Year Comparison</vt:lpstr>
      <vt:lpstr>What does your Institution do best to engage students in learning?(638 comments*)</vt:lpstr>
      <vt:lpstr>What does your Institution do best to engage students in learning?(sample of top comments))</vt:lpstr>
      <vt:lpstr>What could your Institution do to improve students engagement in learning? (555 Comments*)</vt:lpstr>
      <vt:lpstr>What could your Institution do to improve students engagement in learning? (sample of top comments)</vt:lpstr>
      <vt:lpstr>Good Features of the Programme? (sample of top comments)</vt:lpstr>
      <vt:lpstr>Weakness of the Programme? (sample of top comments)</vt:lpstr>
      <vt:lpstr>Suggestions for Improvement? (sample of top comments)</vt:lpstr>
      <vt:lpstr>Have you ever seriously considered withdrawing from you programme? (sample of top comments)</vt:lpstr>
      <vt:lpstr>2019 - You Said We Did!</vt:lpstr>
      <vt:lpstr>You Said We Did! From previous years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the Irish Survey  of Student Engagement (ISSE)</dc:title>
  <dc:creator>Microsoft account</dc:creator>
  <cp:lastModifiedBy>Michele Glacken</cp:lastModifiedBy>
  <cp:revision>371</cp:revision>
  <cp:lastPrinted>2019-12-19T09:46:27Z</cp:lastPrinted>
  <dcterms:created xsi:type="dcterms:W3CDTF">2014-11-06T23:46:25Z</dcterms:created>
  <dcterms:modified xsi:type="dcterms:W3CDTF">2020-01-10T11:42:05Z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0x0101009EFC5087013D8E49AF1F015909AB80E7</vt:lpwstr>
  </property>
</Properties>
</file>